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275" r:id="rId5"/>
    <p:sldId id="265" r:id="rId6"/>
    <p:sldId id="268" r:id="rId7"/>
    <p:sldId id="344" r:id="rId8"/>
    <p:sldId id="351" r:id="rId9"/>
    <p:sldId id="270" r:id="rId10"/>
    <p:sldId id="273" r:id="rId11"/>
    <p:sldId id="346" r:id="rId12"/>
    <p:sldId id="352" r:id="rId13"/>
    <p:sldId id="353" r:id="rId14"/>
    <p:sldId id="354" r:id="rId15"/>
    <p:sldId id="355" r:id="rId16"/>
    <p:sldId id="356" r:id="rId17"/>
    <p:sldId id="286" r:id="rId18"/>
    <p:sldId id="357" r:id="rId19"/>
    <p:sldId id="348" r:id="rId20"/>
    <p:sldId id="349" r:id="rId21"/>
    <p:sldId id="314" r:id="rId22"/>
    <p:sldId id="307" r:id="rId23"/>
    <p:sldId id="287" r:id="rId24"/>
    <p:sldId id="288" r:id="rId25"/>
    <p:sldId id="317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14DB8"/>
    <a:srgbClr val="FFC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69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E687E-52C3-4EE8-A1C3-D7C6AAC0FC4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90B6AF2-BAF0-48E6-8B65-014C1B239E2C}">
      <dgm:prSet/>
      <dgm:spPr/>
      <dgm:t>
        <a:bodyPr/>
        <a:lstStyle/>
        <a:p>
          <a:r>
            <a:rPr lang="pl-PL" dirty="0" err="1"/>
            <a:t>npx</a:t>
          </a:r>
          <a:r>
            <a:rPr lang="pl-PL" dirty="0"/>
            <a:t> </a:t>
          </a:r>
          <a:r>
            <a:rPr lang="pl-PL" dirty="0" err="1"/>
            <a:t>create-react-app</a:t>
          </a:r>
          <a:r>
            <a:rPr lang="pl-PL" dirty="0"/>
            <a:t> </a:t>
          </a:r>
          <a:r>
            <a:rPr lang="en-US" dirty="0"/>
            <a:t>PROJECTNAME</a:t>
          </a:r>
        </a:p>
      </dgm:t>
    </dgm:pt>
    <dgm:pt modelId="{70105265-D949-4448-821F-9B22B44DFCB4}" type="parTrans" cxnId="{00895040-C184-4913-BA0F-9378F7779529}">
      <dgm:prSet/>
      <dgm:spPr/>
      <dgm:t>
        <a:bodyPr/>
        <a:lstStyle/>
        <a:p>
          <a:endParaRPr lang="en-US"/>
        </a:p>
      </dgm:t>
    </dgm:pt>
    <dgm:pt modelId="{1C195896-A47B-488F-80F3-6B8DEA0FF865}" type="sibTrans" cxnId="{00895040-C184-4913-BA0F-9378F777952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97DEDB8-846F-4D89-97FE-DBD8100712CB}">
      <dgm:prSet/>
      <dgm:spPr/>
      <dgm:t>
        <a:bodyPr/>
        <a:lstStyle/>
        <a:p>
          <a:r>
            <a:rPr lang="en-US" dirty="0"/>
            <a:t>cd PROJECTNAME</a:t>
          </a:r>
        </a:p>
      </dgm:t>
    </dgm:pt>
    <dgm:pt modelId="{03ABE1DD-F0DC-45E3-B0DC-DC47DDEEB2BC}" type="parTrans" cxnId="{66B9A515-B1F4-45B6-833A-02700CB5E299}">
      <dgm:prSet/>
      <dgm:spPr/>
      <dgm:t>
        <a:bodyPr/>
        <a:lstStyle/>
        <a:p>
          <a:endParaRPr lang="en-US"/>
        </a:p>
      </dgm:t>
    </dgm:pt>
    <dgm:pt modelId="{A7408460-7DFC-4F0B-9A59-1417EC82D2F3}" type="sibTrans" cxnId="{66B9A515-B1F4-45B6-833A-02700CB5E29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B596379-A562-4441-96E7-F086C6310E56}">
      <dgm:prSet/>
      <dgm:spPr/>
      <dgm:t>
        <a:bodyPr/>
        <a:lstStyle/>
        <a:p>
          <a:r>
            <a:rPr lang="pl-PL" dirty="0" err="1"/>
            <a:t>npm</a:t>
          </a:r>
          <a:r>
            <a:rPr lang="pl-PL" dirty="0"/>
            <a:t> start</a:t>
          </a:r>
          <a:endParaRPr lang="en-US" dirty="0"/>
        </a:p>
      </dgm:t>
    </dgm:pt>
    <dgm:pt modelId="{6A57D601-DC6F-429E-B7A4-792FDD46FD55}" type="parTrans" cxnId="{89EA70DA-C77A-4C0A-9B08-15D9A94015D9}">
      <dgm:prSet/>
      <dgm:spPr/>
      <dgm:t>
        <a:bodyPr/>
        <a:lstStyle/>
        <a:p>
          <a:endParaRPr lang="en-US"/>
        </a:p>
      </dgm:t>
    </dgm:pt>
    <dgm:pt modelId="{C5BD3560-D23A-4CB5-836A-79FF7079AE1E}" type="sibTrans" cxnId="{89EA70DA-C77A-4C0A-9B08-15D9A94015D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96A4888-FF65-4D92-B4AF-0195EE21B111}" type="pres">
      <dgm:prSet presAssocID="{50CE687E-52C3-4EE8-A1C3-D7C6AAC0FC4B}" presName="Name0" presStyleCnt="0">
        <dgm:presLayoutVars>
          <dgm:animLvl val="lvl"/>
          <dgm:resizeHandles val="exact"/>
        </dgm:presLayoutVars>
      </dgm:prSet>
      <dgm:spPr/>
    </dgm:pt>
    <dgm:pt modelId="{21CC8EB9-D206-4B1B-9AE9-48E3620EDC73}" type="pres">
      <dgm:prSet presAssocID="{690B6AF2-BAF0-48E6-8B65-014C1B239E2C}" presName="compositeNode" presStyleCnt="0">
        <dgm:presLayoutVars>
          <dgm:bulletEnabled val="1"/>
        </dgm:presLayoutVars>
      </dgm:prSet>
      <dgm:spPr/>
    </dgm:pt>
    <dgm:pt modelId="{C1FC572F-49B6-4D2F-9CD6-59A18545419B}" type="pres">
      <dgm:prSet presAssocID="{690B6AF2-BAF0-48E6-8B65-014C1B239E2C}" presName="bgRect" presStyleLbl="alignNode1" presStyleIdx="0" presStyleCnt="3"/>
      <dgm:spPr/>
    </dgm:pt>
    <dgm:pt modelId="{EE636BF7-3DD5-4516-B8D5-63B4B3ADCB13}" type="pres">
      <dgm:prSet presAssocID="{1C195896-A47B-488F-80F3-6B8DEA0FF86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16900AB-8577-433A-BFDE-A4C6E48F6721}" type="pres">
      <dgm:prSet presAssocID="{690B6AF2-BAF0-48E6-8B65-014C1B239E2C}" presName="nodeRect" presStyleLbl="alignNode1" presStyleIdx="0" presStyleCnt="3">
        <dgm:presLayoutVars>
          <dgm:bulletEnabled val="1"/>
        </dgm:presLayoutVars>
      </dgm:prSet>
      <dgm:spPr/>
    </dgm:pt>
    <dgm:pt modelId="{FFBAF500-62ED-48CA-839E-8427F372D5AB}" type="pres">
      <dgm:prSet presAssocID="{1C195896-A47B-488F-80F3-6B8DEA0FF865}" presName="sibTrans" presStyleCnt="0"/>
      <dgm:spPr/>
    </dgm:pt>
    <dgm:pt modelId="{72F59BB0-2ECB-4F6E-9D6D-0772B96AA378}" type="pres">
      <dgm:prSet presAssocID="{A97DEDB8-846F-4D89-97FE-DBD8100712CB}" presName="compositeNode" presStyleCnt="0">
        <dgm:presLayoutVars>
          <dgm:bulletEnabled val="1"/>
        </dgm:presLayoutVars>
      </dgm:prSet>
      <dgm:spPr/>
    </dgm:pt>
    <dgm:pt modelId="{9DE6AD13-0D78-41CD-B4A7-113C8631FE68}" type="pres">
      <dgm:prSet presAssocID="{A97DEDB8-846F-4D89-97FE-DBD8100712CB}" presName="bgRect" presStyleLbl="alignNode1" presStyleIdx="1" presStyleCnt="3"/>
      <dgm:spPr/>
    </dgm:pt>
    <dgm:pt modelId="{926B990B-79CB-4CF3-87C6-D210C172F05B}" type="pres">
      <dgm:prSet presAssocID="{A7408460-7DFC-4F0B-9A59-1417EC82D2F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A62E789-CC73-4012-B177-B93C4E504DB8}" type="pres">
      <dgm:prSet presAssocID="{A97DEDB8-846F-4D89-97FE-DBD8100712CB}" presName="nodeRect" presStyleLbl="alignNode1" presStyleIdx="1" presStyleCnt="3">
        <dgm:presLayoutVars>
          <dgm:bulletEnabled val="1"/>
        </dgm:presLayoutVars>
      </dgm:prSet>
      <dgm:spPr/>
    </dgm:pt>
    <dgm:pt modelId="{591DB7F4-8D06-4D43-A70E-FE1D77F049BC}" type="pres">
      <dgm:prSet presAssocID="{A7408460-7DFC-4F0B-9A59-1417EC82D2F3}" presName="sibTrans" presStyleCnt="0"/>
      <dgm:spPr/>
    </dgm:pt>
    <dgm:pt modelId="{318DB791-D1FF-4DD7-B945-CCAD51564BA2}" type="pres">
      <dgm:prSet presAssocID="{5B596379-A562-4441-96E7-F086C6310E56}" presName="compositeNode" presStyleCnt="0">
        <dgm:presLayoutVars>
          <dgm:bulletEnabled val="1"/>
        </dgm:presLayoutVars>
      </dgm:prSet>
      <dgm:spPr/>
    </dgm:pt>
    <dgm:pt modelId="{C7B3ACC3-1F81-4FED-849A-B30E2D6B50BE}" type="pres">
      <dgm:prSet presAssocID="{5B596379-A562-4441-96E7-F086C6310E56}" presName="bgRect" presStyleLbl="alignNode1" presStyleIdx="2" presStyleCnt="3"/>
      <dgm:spPr/>
    </dgm:pt>
    <dgm:pt modelId="{DF0FD318-526F-4D01-A5D9-5DBDA42F5A65}" type="pres">
      <dgm:prSet presAssocID="{C5BD3560-D23A-4CB5-836A-79FF7079AE1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27093ABD-848B-44AD-A7A7-61FBF120DCA1}" type="pres">
      <dgm:prSet presAssocID="{5B596379-A562-4441-96E7-F086C6310E5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688BC01-E329-4A4E-BB5B-64EFD47BD2B7}" type="presOf" srcId="{5B596379-A562-4441-96E7-F086C6310E56}" destId="{C7B3ACC3-1F81-4FED-849A-B30E2D6B50BE}" srcOrd="0" destOrd="0" presId="urn:microsoft.com/office/officeart/2016/7/layout/LinearBlockProcessNumbered"/>
    <dgm:cxn modelId="{C0E51113-235F-44B8-B4D8-B838BC53E94B}" type="presOf" srcId="{C5BD3560-D23A-4CB5-836A-79FF7079AE1E}" destId="{DF0FD318-526F-4D01-A5D9-5DBDA42F5A65}" srcOrd="0" destOrd="0" presId="urn:microsoft.com/office/officeart/2016/7/layout/LinearBlockProcessNumbered"/>
    <dgm:cxn modelId="{66B9A515-B1F4-45B6-833A-02700CB5E299}" srcId="{50CE687E-52C3-4EE8-A1C3-D7C6AAC0FC4B}" destId="{A97DEDB8-846F-4D89-97FE-DBD8100712CB}" srcOrd="1" destOrd="0" parTransId="{03ABE1DD-F0DC-45E3-B0DC-DC47DDEEB2BC}" sibTransId="{A7408460-7DFC-4F0B-9A59-1417EC82D2F3}"/>
    <dgm:cxn modelId="{03231C32-B215-4EFF-A2D1-6B08AF8D0003}" type="presOf" srcId="{A97DEDB8-846F-4D89-97FE-DBD8100712CB}" destId="{9DE6AD13-0D78-41CD-B4A7-113C8631FE68}" srcOrd="0" destOrd="0" presId="urn:microsoft.com/office/officeart/2016/7/layout/LinearBlockProcessNumbered"/>
    <dgm:cxn modelId="{B62A8F3F-CA15-4DB4-BBCC-739F8C5CB442}" type="presOf" srcId="{1C195896-A47B-488F-80F3-6B8DEA0FF865}" destId="{EE636BF7-3DD5-4516-B8D5-63B4B3ADCB13}" srcOrd="0" destOrd="0" presId="urn:microsoft.com/office/officeart/2016/7/layout/LinearBlockProcessNumbered"/>
    <dgm:cxn modelId="{00895040-C184-4913-BA0F-9378F7779529}" srcId="{50CE687E-52C3-4EE8-A1C3-D7C6AAC0FC4B}" destId="{690B6AF2-BAF0-48E6-8B65-014C1B239E2C}" srcOrd="0" destOrd="0" parTransId="{70105265-D949-4448-821F-9B22B44DFCB4}" sibTransId="{1C195896-A47B-488F-80F3-6B8DEA0FF865}"/>
    <dgm:cxn modelId="{467DB041-7DC8-4A8B-A285-368E3CD44EB2}" type="presOf" srcId="{50CE687E-52C3-4EE8-A1C3-D7C6AAC0FC4B}" destId="{C96A4888-FF65-4D92-B4AF-0195EE21B111}" srcOrd="0" destOrd="0" presId="urn:microsoft.com/office/officeart/2016/7/layout/LinearBlockProcessNumbered"/>
    <dgm:cxn modelId="{F62D4567-757E-4C9A-85A8-6D13C6A89FBA}" type="presOf" srcId="{5B596379-A562-4441-96E7-F086C6310E56}" destId="{27093ABD-848B-44AD-A7A7-61FBF120DCA1}" srcOrd="1" destOrd="0" presId="urn:microsoft.com/office/officeart/2016/7/layout/LinearBlockProcessNumbered"/>
    <dgm:cxn modelId="{7300AA6C-A2C8-4A31-AC63-252E052B9A3D}" type="presOf" srcId="{A97DEDB8-846F-4D89-97FE-DBD8100712CB}" destId="{FA62E789-CC73-4012-B177-B93C4E504DB8}" srcOrd="1" destOrd="0" presId="urn:microsoft.com/office/officeart/2016/7/layout/LinearBlockProcessNumbered"/>
    <dgm:cxn modelId="{92900777-85F9-4731-831C-C4A1B708F709}" type="presOf" srcId="{690B6AF2-BAF0-48E6-8B65-014C1B239E2C}" destId="{616900AB-8577-433A-BFDE-A4C6E48F6721}" srcOrd="1" destOrd="0" presId="urn:microsoft.com/office/officeart/2016/7/layout/LinearBlockProcessNumbered"/>
    <dgm:cxn modelId="{6144AF8B-2B89-441D-A5B2-B521578166B7}" type="presOf" srcId="{690B6AF2-BAF0-48E6-8B65-014C1B239E2C}" destId="{C1FC572F-49B6-4D2F-9CD6-59A18545419B}" srcOrd="0" destOrd="0" presId="urn:microsoft.com/office/officeart/2016/7/layout/LinearBlockProcessNumbered"/>
    <dgm:cxn modelId="{941BCBBE-50D3-425F-8BF4-97F912ED7F33}" type="presOf" srcId="{A7408460-7DFC-4F0B-9A59-1417EC82D2F3}" destId="{926B990B-79CB-4CF3-87C6-D210C172F05B}" srcOrd="0" destOrd="0" presId="urn:microsoft.com/office/officeart/2016/7/layout/LinearBlockProcessNumbered"/>
    <dgm:cxn modelId="{89EA70DA-C77A-4C0A-9B08-15D9A94015D9}" srcId="{50CE687E-52C3-4EE8-A1C3-D7C6AAC0FC4B}" destId="{5B596379-A562-4441-96E7-F086C6310E56}" srcOrd="2" destOrd="0" parTransId="{6A57D601-DC6F-429E-B7A4-792FDD46FD55}" sibTransId="{C5BD3560-D23A-4CB5-836A-79FF7079AE1E}"/>
    <dgm:cxn modelId="{6D1EA2DB-17D0-499A-9B4F-0FDE92A83541}" type="presParOf" srcId="{C96A4888-FF65-4D92-B4AF-0195EE21B111}" destId="{21CC8EB9-D206-4B1B-9AE9-48E3620EDC73}" srcOrd="0" destOrd="0" presId="urn:microsoft.com/office/officeart/2016/7/layout/LinearBlockProcessNumbered"/>
    <dgm:cxn modelId="{79B605CF-3270-4984-8421-8919497E1F54}" type="presParOf" srcId="{21CC8EB9-D206-4B1B-9AE9-48E3620EDC73}" destId="{C1FC572F-49B6-4D2F-9CD6-59A18545419B}" srcOrd="0" destOrd="0" presId="urn:microsoft.com/office/officeart/2016/7/layout/LinearBlockProcessNumbered"/>
    <dgm:cxn modelId="{D8699860-F873-461B-B28E-39A3D6359549}" type="presParOf" srcId="{21CC8EB9-D206-4B1B-9AE9-48E3620EDC73}" destId="{EE636BF7-3DD5-4516-B8D5-63B4B3ADCB13}" srcOrd="1" destOrd="0" presId="urn:microsoft.com/office/officeart/2016/7/layout/LinearBlockProcessNumbered"/>
    <dgm:cxn modelId="{90DFD515-7416-4930-9C9A-837AA5C3A18E}" type="presParOf" srcId="{21CC8EB9-D206-4B1B-9AE9-48E3620EDC73}" destId="{616900AB-8577-433A-BFDE-A4C6E48F6721}" srcOrd="2" destOrd="0" presId="urn:microsoft.com/office/officeart/2016/7/layout/LinearBlockProcessNumbered"/>
    <dgm:cxn modelId="{542AB894-C8D8-44C2-81A6-700C9DE2E1FC}" type="presParOf" srcId="{C96A4888-FF65-4D92-B4AF-0195EE21B111}" destId="{FFBAF500-62ED-48CA-839E-8427F372D5AB}" srcOrd="1" destOrd="0" presId="urn:microsoft.com/office/officeart/2016/7/layout/LinearBlockProcessNumbered"/>
    <dgm:cxn modelId="{4EE43298-54B3-4C96-9185-04DD9DEF1C66}" type="presParOf" srcId="{C96A4888-FF65-4D92-B4AF-0195EE21B111}" destId="{72F59BB0-2ECB-4F6E-9D6D-0772B96AA378}" srcOrd="2" destOrd="0" presId="urn:microsoft.com/office/officeart/2016/7/layout/LinearBlockProcessNumbered"/>
    <dgm:cxn modelId="{EB193685-A1F7-485C-B605-DB02E1DE7357}" type="presParOf" srcId="{72F59BB0-2ECB-4F6E-9D6D-0772B96AA378}" destId="{9DE6AD13-0D78-41CD-B4A7-113C8631FE68}" srcOrd="0" destOrd="0" presId="urn:microsoft.com/office/officeart/2016/7/layout/LinearBlockProcessNumbered"/>
    <dgm:cxn modelId="{DFEF92AE-55CC-4C15-B210-C630377250DC}" type="presParOf" srcId="{72F59BB0-2ECB-4F6E-9D6D-0772B96AA378}" destId="{926B990B-79CB-4CF3-87C6-D210C172F05B}" srcOrd="1" destOrd="0" presId="urn:microsoft.com/office/officeart/2016/7/layout/LinearBlockProcessNumbered"/>
    <dgm:cxn modelId="{FB9EF8E6-52B1-46ED-BC2E-630009EA9092}" type="presParOf" srcId="{72F59BB0-2ECB-4F6E-9D6D-0772B96AA378}" destId="{FA62E789-CC73-4012-B177-B93C4E504DB8}" srcOrd="2" destOrd="0" presId="urn:microsoft.com/office/officeart/2016/7/layout/LinearBlockProcessNumbered"/>
    <dgm:cxn modelId="{C035F01E-687B-48C9-99AA-4ABB046BD076}" type="presParOf" srcId="{C96A4888-FF65-4D92-B4AF-0195EE21B111}" destId="{591DB7F4-8D06-4D43-A70E-FE1D77F049BC}" srcOrd="3" destOrd="0" presId="urn:microsoft.com/office/officeart/2016/7/layout/LinearBlockProcessNumbered"/>
    <dgm:cxn modelId="{9C3943AA-26E4-4AF4-8C95-9E3CFCBFAB67}" type="presParOf" srcId="{C96A4888-FF65-4D92-B4AF-0195EE21B111}" destId="{318DB791-D1FF-4DD7-B945-CCAD51564BA2}" srcOrd="4" destOrd="0" presId="urn:microsoft.com/office/officeart/2016/7/layout/LinearBlockProcessNumbered"/>
    <dgm:cxn modelId="{7ACF7C2F-448C-4230-A9C4-8387413CCF09}" type="presParOf" srcId="{318DB791-D1FF-4DD7-B945-CCAD51564BA2}" destId="{C7B3ACC3-1F81-4FED-849A-B30E2D6B50BE}" srcOrd="0" destOrd="0" presId="urn:microsoft.com/office/officeart/2016/7/layout/LinearBlockProcessNumbered"/>
    <dgm:cxn modelId="{08DAEA44-1C96-4911-9201-3773448C3D51}" type="presParOf" srcId="{318DB791-D1FF-4DD7-B945-CCAD51564BA2}" destId="{DF0FD318-526F-4D01-A5D9-5DBDA42F5A65}" srcOrd="1" destOrd="0" presId="urn:microsoft.com/office/officeart/2016/7/layout/LinearBlockProcessNumbered"/>
    <dgm:cxn modelId="{6AEB6E9C-7492-4409-A67C-267397566DFD}" type="presParOf" srcId="{318DB791-D1FF-4DD7-B945-CCAD51564BA2}" destId="{27093ABD-848B-44AD-A7A7-61FBF120DC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C572F-49B6-4D2F-9CD6-59A18545419B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 err="1"/>
            <a:t>npx</a:t>
          </a:r>
          <a:r>
            <a:rPr lang="pl-PL" sz="2600" kern="1200" dirty="0"/>
            <a:t> </a:t>
          </a:r>
          <a:r>
            <a:rPr lang="pl-PL" sz="2600" kern="1200" dirty="0" err="1"/>
            <a:t>create-react-app</a:t>
          </a:r>
          <a:r>
            <a:rPr lang="pl-PL" sz="2600" kern="1200" dirty="0"/>
            <a:t> </a:t>
          </a:r>
          <a:r>
            <a:rPr lang="en-US" sz="2600" kern="1200" dirty="0"/>
            <a:t>PROJECTNAME</a:t>
          </a:r>
        </a:p>
      </dsp:txBody>
      <dsp:txXfrm>
        <a:off x="821" y="1776404"/>
        <a:ext cx="3327201" cy="2395585"/>
      </dsp:txXfrm>
    </dsp:sp>
    <dsp:sp modelId="{EE636BF7-3DD5-4516-B8D5-63B4B3ADCB13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9DE6AD13-0D78-41CD-B4A7-113C8631FE68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cd PROJECTNAME</a:t>
          </a:r>
        </a:p>
      </dsp:txBody>
      <dsp:txXfrm>
        <a:off x="3594199" y="1776404"/>
        <a:ext cx="3327201" cy="2395585"/>
      </dsp:txXfrm>
    </dsp:sp>
    <dsp:sp modelId="{926B990B-79CB-4CF3-87C6-D210C172F05B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C7B3ACC3-1F81-4FED-849A-B30E2D6B50BE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 err="1"/>
            <a:t>npm</a:t>
          </a:r>
          <a:r>
            <a:rPr lang="pl-PL" sz="2600" kern="1200" dirty="0"/>
            <a:t> start</a:t>
          </a:r>
          <a:endParaRPr lang="en-US" sz="2600" kern="1200" dirty="0"/>
        </a:p>
      </dsp:txBody>
      <dsp:txXfrm>
        <a:off x="7187576" y="1776404"/>
        <a:ext cx="3327201" cy="2395585"/>
      </dsp:txXfrm>
    </dsp:sp>
    <dsp:sp modelId="{DF0FD318-526F-4D01-A5D9-5DBDA42F5A65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59A82-B575-4226-8A09-A5B072479177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D2610-1426-4EFD-83D2-2399D4353A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674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zajmie się sprawną aktualizacją i ponownym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-apple-system"/>
              </a:rPr>
              <a:t>renderowaniem</a:t>
            </a: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 odpowiednich komponentów.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Twórz izolowane komponenty, które zarządzają własnym stanem, a później łącz je w złożony UI.</a:t>
            </a: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i="0" dirty="0" err="1">
                <a:solidFill>
                  <a:srgbClr val="000000"/>
                </a:solidFill>
                <a:effectLst/>
                <a:latin typeface="-apple-system"/>
              </a:rPr>
              <a:t>React</a:t>
            </a: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 potrafi również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-apple-system"/>
              </a:rPr>
              <a:t>renderować</a:t>
            </a: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 po stronie serwera przy użyciu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-apple-system"/>
              </a:rPr>
              <a:t>Node</a:t>
            </a: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, a także napędzać aplikacje mobilne za pomocą </a:t>
            </a:r>
            <a:r>
              <a:rPr lang="pl-PL" b="0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React</a:t>
            </a:r>
            <a:r>
              <a:rPr lang="pl-PL" b="0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 Native</a:t>
            </a:r>
            <a:r>
              <a:rPr lang="pl-PL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9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229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Struktura projektu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332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Szczegółowe omówienie klasy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569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AppComponent</a:t>
            </a:r>
            <a:r>
              <a:rPr lang="pl-PL" dirty="0"/>
              <a:t> i Utworzenie komponentu </a:t>
            </a:r>
            <a:r>
              <a:rPr lang="pl-PL" dirty="0" err="1"/>
              <a:t>welcome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101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Interpolacja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878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D2610-1426-4EFD-83D2-2399D4353A5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361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FDEE-081E-4A5E-83D0-1E59A8466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4AB34-CEE7-4F5B-B834-B8F7EA78C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76061-406A-486C-BC36-2DBCE44C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F1A4-D627-4E17-B694-CE4AE3F9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A9208-8486-4859-92A3-A753CEEC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211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3B03-886D-4E33-8165-40AA3EF0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274EC-D2AD-4DB2-BA89-7A2BEA6A9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21A6-16BD-4FB3-8836-3D3B5082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E9C9C-B82D-443E-A975-423E4ADA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0372F-F9C8-48C1-B4FD-FBB0BAF2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35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D5012-F439-458A-B466-FF01C640D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CAC9A-C12A-4441-8538-87777D25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F18E0-C529-49A6-BC5D-F30A09B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8368-4371-4287-86B7-93DFE74E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07297-CD9F-4EF4-AF12-0D63690B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21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E597-AF84-41B8-BD3A-2DD6E2B6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2976-3031-4B76-BF7A-385E05E7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6F02-EE4A-48E1-83B2-EF0A18C2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5869-5F37-48A7-9D67-375F80B2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918F-5A04-4949-9198-57AF3B60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393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BBFF-C474-4460-86A3-DD83BE9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2C4F-7537-461A-AA16-216DF1D3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5EF3-5B01-4D98-9288-4B446AA4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4F631-BFB9-4A7D-997E-1000F691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8317-897B-4FC6-8C76-24C8985B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6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8007-7054-4297-A9FB-6897A21E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3C73-0A6F-4AEB-AEC0-6C4C19CF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B7E69-E58C-4C0A-9DF7-C02B99F3E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E8251-5529-4EBC-A86B-286A163B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99F0-694D-47F5-BD3B-C717D52D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606F-CF2F-4A22-9B12-61549ECC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326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50B2-BBC5-4487-8C6A-14B2B3FF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A4291-7C35-4C34-9CCF-505C23F6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424C-8BF3-41AC-BB59-0A0C64D8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807C3-A60C-4254-BC32-FA9F701DF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BF546-A24B-4767-ACFF-F2DAA0956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78851-AE11-4840-A8EA-C7EDE69C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98EC8-509F-46D7-891A-898EFF15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C138C-C1CC-4F5B-9EC1-43159882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593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C534-CCB4-4EB8-9AC1-3F0FA5A8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00454-4282-4157-B151-863570C7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03B9E-C15A-4BA6-8463-87194358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CA770-8A42-4614-9FD4-20124DAD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5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768E8-B03F-464E-91E7-07FF3867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B03D9-ED13-4B0E-ABAF-C506DE6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039DF-09A7-4D1C-B8D7-205E9902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952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F445-DB78-4D50-B07B-ACD144E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BD05-D8D1-4E66-BCA6-5C6C21E57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3860B-D0C8-4D5F-A01E-CD1BDEADD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878D9-869E-4319-A377-4D63AC06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C1788-EEEA-4A1A-82A7-F339C5E2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43ADE-8288-4B6E-A682-07F31352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062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712C-31FC-45CE-B547-8C2FA96B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65B05-1E76-49E6-8C61-759F80C94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B8558-6250-452F-92CA-CF4278C1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8A776-DD64-4EDA-B1E7-E6041C15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8CF5-44D9-49D7-9761-0A01E32E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17C8-0420-4895-945C-9749F886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212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7C9BE-81A8-4B6F-9842-475E8580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99BCE-87A4-40AF-94FC-60BB12BED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1B5B-9B17-4425-8333-371CA7993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43113-3ECC-4DC9-B636-16B32516798D}" type="datetimeFigureOut">
              <a:rPr lang="pl-PL" smtClean="0"/>
              <a:t>04.10.2021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32685-7F1B-4668-984B-E21593669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5BC3B-30FE-442C-8E74-49F7616D3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251F3-F1EC-4483-BF3E-EC3E2896A5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86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wojtekmaj.pl/react-lifecycle-methods-diagram/" TargetMode="External"/><Relationship Id="rId3" Type="http://schemas.openxmlformats.org/officeDocument/2006/relationships/hyperlink" Target="https://geek.justjoin.it/wykorzystac-css-in-js-aplikacji-opartej-react-js" TargetMode="External"/><Relationship Id="rId7" Type="http://schemas.openxmlformats.org/officeDocument/2006/relationships/hyperlink" Target="https://medium.com/@timoxley/named-exports-as-the-default-export-api-670b1b554f65" TargetMode="External"/><Relationship Id="rId2" Type="http://schemas.openxmlformats.org/officeDocument/2006/relationships/hyperlink" Target="https://www.npmjs.com/package/react-number-forma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ui.com/" TargetMode="External"/><Relationship Id="rId5" Type="http://schemas.openxmlformats.org/officeDocument/2006/relationships/hyperlink" Target="https://tailwindcss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etbootstrap.com/" TargetMode="External"/><Relationship Id="rId9" Type="http://schemas.openxmlformats.org/officeDocument/2006/relationships/hyperlink" Target="https://pl.reactjs.org/docs/conditional-rendering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417F7-9545-43C4-AC6C-36D4F5805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pl-PL" dirty="0"/>
              <a:t>React.js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9047E-9F09-4262-83B7-DD759AEEC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pl-PL" dirty="0"/>
              <a:t>Od zera do front-end developera ;)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7FA2DE-FE5D-4D32-A436-A0416F7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" y="595293"/>
            <a:ext cx="3237126" cy="228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5BAE52-0509-4624-9700-35E2FC3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030A0"/>
                </a:solidFill>
              </a:rPr>
              <a:t>import</a:t>
            </a:r>
            <a:r>
              <a:rPr lang="pl-PL" dirty="0"/>
              <a:t> </a:t>
            </a:r>
            <a:r>
              <a:rPr lang="pl-PL" dirty="0" err="1"/>
              <a:t>React</a:t>
            </a:r>
            <a:r>
              <a:rPr lang="pl-PL" dirty="0"/>
              <a:t> </a:t>
            </a:r>
            <a:r>
              <a:rPr lang="pl-PL" dirty="0">
                <a:solidFill>
                  <a:srgbClr val="7030A0"/>
                </a:solidFill>
              </a:rPr>
              <a:t>from</a:t>
            </a:r>
            <a:r>
              <a:rPr lang="pl-PL" dirty="0"/>
              <a:t> 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 err="1">
                <a:solidFill>
                  <a:srgbClr val="FFC000"/>
                </a:solidFill>
              </a:rPr>
              <a:t>react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/>
              <a:t>;</a:t>
            </a:r>
            <a:r>
              <a:rPr lang="pl-PL" dirty="0">
                <a:solidFill>
                  <a:srgbClr val="7030A0"/>
                </a:solidFill>
              </a:rPr>
              <a:t> </a:t>
            </a:r>
          </a:p>
          <a:p>
            <a:pPr marL="0" indent="0">
              <a:buNone/>
            </a:pPr>
            <a:r>
              <a:rPr lang="pl-PL" dirty="0">
                <a:solidFill>
                  <a:srgbClr val="7030A0"/>
                </a:solidFill>
              </a:rPr>
              <a:t>import</a:t>
            </a:r>
            <a:r>
              <a:rPr lang="pl-PL" dirty="0"/>
              <a:t> { </a:t>
            </a:r>
            <a:r>
              <a:rPr lang="pl-PL" dirty="0" err="1"/>
              <a:t>getHeroes</a:t>
            </a:r>
            <a:r>
              <a:rPr lang="pl-PL" dirty="0"/>
              <a:t> } </a:t>
            </a:r>
            <a:r>
              <a:rPr lang="pl-PL" dirty="0">
                <a:solidFill>
                  <a:srgbClr val="7030A0"/>
                </a:solidFill>
              </a:rPr>
              <a:t>from</a:t>
            </a:r>
            <a:r>
              <a:rPr lang="pl-PL" dirty="0"/>
              <a:t> 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l-PL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pl-PL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l-PL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heroesApi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/>
              <a:t>;</a:t>
            </a:r>
          </a:p>
          <a:p>
            <a:pPr marL="0" indent="0">
              <a:buNone/>
            </a:pPr>
            <a:br>
              <a:rPr lang="pl-PL" dirty="0"/>
            </a:br>
            <a:r>
              <a:rPr lang="pl-PL" sz="28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sz="28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&lt;div&gt;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&lt;h1&gt;Witajcie w </a:t>
            </a:r>
            <a:r>
              <a:rPr lang="pl-PL" sz="28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sz="28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Academy</a:t>
            </a: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!&lt;/h1&gt;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&lt;/div&gt;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pPr marL="0" indent="0">
              <a:buNone/>
            </a:pPr>
            <a:r>
              <a:rPr lang="pl-PL" sz="28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dirty="0">
                <a:solidFill>
                  <a:schemeClr val="bg1">
                    <a:lumMod val="65000"/>
                  </a:schemeClr>
                </a:solidFill>
              </a:rPr>
              <a:t>export </a:t>
            </a:r>
            <a:r>
              <a:rPr lang="pl-PL" dirty="0" err="1">
                <a:solidFill>
                  <a:schemeClr val="bg1">
                    <a:lumMod val="65000"/>
                  </a:schemeClr>
                </a:solidFill>
              </a:rPr>
              <a:t>default</a:t>
            </a:r>
            <a:r>
              <a:rPr lang="pl-P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l-PL" dirty="0" err="1">
                <a:solidFill>
                  <a:schemeClr val="bg1">
                    <a:lumMod val="65000"/>
                  </a:schemeClr>
                </a:solidFill>
              </a:rPr>
              <a:t>App</a:t>
            </a:r>
            <a:r>
              <a:rPr lang="pl-PL" dirty="0">
                <a:solidFill>
                  <a:schemeClr val="bg1">
                    <a:lumMod val="65000"/>
                  </a:schemeClr>
                </a:solidFill>
              </a:rPr>
              <a:t>;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64AE-9218-4485-A98E-1528A4AF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Importowanie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49A5FA43-B012-4557-B857-730AEBF55E07}"/>
              </a:ext>
            </a:extLst>
          </p:cNvPr>
          <p:cNvSpPr/>
          <p:nvPr/>
        </p:nvSpPr>
        <p:spPr>
          <a:xfrm>
            <a:off x="6307015" y="365125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207931"/>
              <a:gd name="adj4" fmla="val -156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Słowo kluczowe Import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459E0CF7-35B4-4D81-9463-63F4F640ECF5}"/>
              </a:ext>
            </a:extLst>
          </p:cNvPr>
          <p:cNvSpPr/>
          <p:nvPr/>
        </p:nvSpPr>
        <p:spPr>
          <a:xfrm>
            <a:off x="6307015" y="1125415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104699"/>
              <a:gd name="adj4" fmla="val -130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Nazwa pola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2CC132CC-381A-435E-9F37-D50B76CB08E6}"/>
              </a:ext>
            </a:extLst>
          </p:cNvPr>
          <p:cNvSpPr/>
          <p:nvPr/>
        </p:nvSpPr>
        <p:spPr>
          <a:xfrm>
            <a:off x="6307015" y="2540794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-51942"/>
              <a:gd name="adj4" fmla="val -7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Nazwa biblioteki (ścieżka)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F64063AB-5D4B-4DF1-9847-376B17E75A61}"/>
              </a:ext>
            </a:extLst>
          </p:cNvPr>
          <p:cNvSpPr/>
          <p:nvPr/>
        </p:nvSpPr>
        <p:spPr>
          <a:xfrm>
            <a:off x="6307015" y="372604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261473"/>
              <a:gd name="adj4" fmla="val -160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Słowo kluczowe Import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749F0B5A-3E32-48EE-B3D5-A06462FA512A}"/>
              </a:ext>
            </a:extLst>
          </p:cNvPr>
          <p:cNvSpPr/>
          <p:nvPr/>
        </p:nvSpPr>
        <p:spPr>
          <a:xfrm>
            <a:off x="6307014" y="1132894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160853"/>
              <a:gd name="adj4" fmla="val -118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Nazwa funkcji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55AAA5FF-213A-403C-BC30-62F57EFC977B}"/>
              </a:ext>
            </a:extLst>
          </p:cNvPr>
          <p:cNvSpPr/>
          <p:nvPr/>
        </p:nvSpPr>
        <p:spPr>
          <a:xfrm>
            <a:off x="6307014" y="2548273"/>
            <a:ext cx="3141785" cy="700210"/>
          </a:xfrm>
          <a:prstGeom prst="borderCallout1">
            <a:avLst>
              <a:gd name="adj1" fmla="val 52234"/>
              <a:gd name="adj2" fmla="val -870"/>
              <a:gd name="adj3" fmla="val -4930"/>
              <a:gd name="adj4" fmla="val -35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Nazwa biblioteki (ścieżka)</a:t>
            </a:r>
          </a:p>
        </p:txBody>
      </p:sp>
    </p:spTree>
    <p:extLst>
      <p:ext uri="{BB962C8B-B14F-4D97-AF65-F5344CB8AC3E}">
        <p14:creationId xmlns:p14="http://schemas.microsoft.com/office/powerpoint/2010/main" val="30567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1" grpId="1" animBg="1"/>
      <p:bldP spid="23" grpId="0" animBg="1"/>
      <p:bldP spid="2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5628-C7AE-4D17-B32B-4912B149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Komponenty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20943-36B7-4434-AD84-5D83B643F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C71A-4046-4A76-A3FA-1BF524C5E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createClass</a:t>
            </a:r>
            <a:endParaRPr lang="pl-PL" dirty="0"/>
          </a:p>
          <a:p>
            <a:r>
              <a:rPr lang="pl-PL" dirty="0"/>
              <a:t>ES </a:t>
            </a:r>
            <a:r>
              <a:rPr lang="pl-PL" dirty="0" err="1"/>
              <a:t>class</a:t>
            </a:r>
            <a:endParaRPr lang="pl-P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742B3E-7B89-42F3-9213-068B97F15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Funkcje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04AD4-B5FC-48B0-88FC-B930E684EC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 err="1"/>
              <a:t>Function</a:t>
            </a:r>
            <a:endParaRPr lang="pl-PL" dirty="0"/>
          </a:p>
          <a:p>
            <a:r>
              <a:rPr lang="pl-PL" dirty="0"/>
              <a:t>Arrow </a:t>
            </a:r>
            <a:r>
              <a:rPr lang="pl-PL" dirty="0" err="1"/>
              <a:t>function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38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A1D9747-4928-4BBD-B75A-3B9A87BF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createClass</a:t>
            </a:r>
            <a:endParaRPr lang="pl-P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665284A-2481-4819-9596-0E9D52F9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HeroesList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l-PL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createClass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l-PL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pl-PL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 {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l-PL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l-PL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pPr marL="0" indent="0">
              <a:buNone/>
            </a:pP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 </a:t>
            </a:r>
          </a:p>
          <a:p>
            <a:pPr marL="0" indent="0">
              <a:buNone/>
            </a:pP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6171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F5D7-71B8-4F92-9D27-58C3F27F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ES6 </a:t>
            </a:r>
            <a:r>
              <a:rPr lang="pl-PL" dirty="0" err="1"/>
              <a:t>class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71E9-B6EE-4177-8970-19E70F5D2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HeroesList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l-PL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  <a:endParaRPr lang="pl-PL" b="0" i="0" dirty="0">
              <a:solidFill>
                <a:schemeClr val="bg1">
                  <a:lumMod val="50000"/>
                </a:schemeClr>
              </a:solidFill>
              <a:effectLst/>
              <a:latin typeface="monaco"/>
            </a:endParaRPr>
          </a:p>
          <a:p>
            <a:pPr marL="0" indent="0">
              <a:buNone/>
            </a:pPr>
            <a:r>
              <a:rPr lang="pl-PL" dirty="0">
                <a:latin typeface="monaco"/>
              </a:rPr>
              <a:t>	</a:t>
            </a:r>
            <a:r>
              <a:rPr lang="pl-PL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pl-PL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	}</a:t>
            </a:r>
            <a:endParaRPr lang="pl-PL" b="0" i="0" dirty="0">
              <a:solidFill>
                <a:schemeClr val="bg1">
                  <a:lumMod val="50000"/>
                </a:schemeClr>
              </a:solidFill>
              <a:effectLst/>
              <a:latin typeface="monaco"/>
            </a:endParaRPr>
          </a:p>
          <a:p>
            <a:pPr marL="0" indent="0">
              <a:buNone/>
            </a:pPr>
            <a:r>
              <a:rPr lang="pl-PL" b="0" i="0" dirty="0">
                <a:effectLst/>
                <a:latin typeface="monaco"/>
              </a:rPr>
              <a:t>	</a:t>
            </a:r>
            <a:r>
              <a:rPr lang="pl-PL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 {</a:t>
            </a:r>
            <a:r>
              <a:rPr lang="en-US" b="0" i="0" dirty="0">
                <a:effectLst/>
                <a:latin typeface="monaco"/>
              </a:rPr>
              <a:t> </a:t>
            </a:r>
            <a:endParaRPr lang="pl-PL" b="0" i="0" dirty="0">
              <a:effectLst/>
              <a:latin typeface="monaco"/>
            </a:endParaRPr>
          </a:p>
          <a:p>
            <a:pPr marL="0" indent="0">
              <a:buNone/>
            </a:pPr>
            <a:r>
              <a:rPr lang="pl-PL" b="0" i="0" dirty="0">
                <a:effectLst/>
                <a:latin typeface="monaco"/>
              </a:rPr>
              <a:t>		</a:t>
            </a:r>
            <a:r>
              <a:rPr lang="pl-PL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		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l-PL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effectLst/>
                <a:latin typeface="monaco"/>
              </a:rPr>
              <a:t> </a:t>
            </a:r>
            <a:endParaRPr lang="pl-PL" b="0" i="0" dirty="0">
              <a:effectLst/>
              <a:latin typeface="monaco"/>
            </a:endParaRPr>
          </a:p>
          <a:p>
            <a:pPr marL="0" indent="0">
              <a:buNone/>
            </a:pPr>
            <a:r>
              <a:rPr lang="pl-PL" b="0" i="0" dirty="0">
                <a:effectLst/>
                <a:latin typeface="monaco"/>
              </a:rPr>
              <a:t>		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pl-PL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82177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1201-689B-47D9-9DED-7C45DEFA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Function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A02D8-8662-442D-A67D-987D05BD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HeroesList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3833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3B11-320F-4150-8613-82A22828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Arrow </a:t>
            </a:r>
            <a:r>
              <a:rPr lang="pl-PL" dirty="0" err="1"/>
              <a:t>function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9775-7F56-497A-AF1F-0681EDBF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HeroesList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 (</a:t>
            </a:r>
            <a:r>
              <a:rPr lang="pl-PL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03904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2DB9-5E13-4C54-A5F1-3208ABC8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Function</a:t>
            </a:r>
            <a:r>
              <a:rPr lang="pl-PL" dirty="0"/>
              <a:t> vs </a:t>
            </a:r>
            <a:r>
              <a:rPr lang="pl-PL" dirty="0" err="1"/>
              <a:t>class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F5DB5-DD80-4B41-A67E-296067B35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Plusy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83A31-5B0B-45ED-B33C-3F86F463D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Łatwiejsza składnia</a:t>
            </a:r>
          </a:p>
          <a:p>
            <a:r>
              <a:rPr lang="pl-PL" dirty="0"/>
              <a:t>Unika używania </a:t>
            </a:r>
            <a:r>
              <a:rPr lang="pl-PL" dirty="0" err="1"/>
              <a:t>this</a:t>
            </a:r>
            <a:endParaRPr lang="pl-PL" dirty="0"/>
          </a:p>
          <a:p>
            <a:r>
              <a:rPr lang="pl-PL" dirty="0"/>
              <a:t>Mniej kodu wynikowego</a:t>
            </a:r>
          </a:p>
          <a:p>
            <a:r>
              <a:rPr lang="pl-PL" dirty="0"/>
              <a:t>Łatwiejsze testowanie</a:t>
            </a:r>
          </a:p>
          <a:p>
            <a:r>
              <a:rPr lang="pl-PL" dirty="0"/>
              <a:t>Wydajność</a:t>
            </a:r>
          </a:p>
          <a:p>
            <a:r>
              <a:rPr lang="pl-PL" dirty="0"/>
              <a:t>Klasy mogą zostać usunięte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1D87D-A80C-499F-840D-C87FC7C29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Minusy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C8242B-6ED2-45F6-8BF6-E329248233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/>
              <a:t>&lt; 16.8</a:t>
            </a:r>
          </a:p>
          <a:p>
            <a:pPr lvl="1"/>
            <a:r>
              <a:rPr lang="pl-PL" dirty="0" err="1"/>
              <a:t>State</a:t>
            </a:r>
            <a:endParaRPr lang="pl-PL" dirty="0"/>
          </a:p>
          <a:p>
            <a:pPr lvl="1"/>
            <a:r>
              <a:rPr lang="pl-PL" dirty="0" err="1"/>
              <a:t>Refs</a:t>
            </a:r>
            <a:endParaRPr lang="pl-PL" dirty="0"/>
          </a:p>
          <a:p>
            <a:pPr lvl="1"/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  <a:p>
            <a:r>
              <a:rPr lang="pl-PL" dirty="0"/>
              <a:t>&gt;16.8</a:t>
            </a:r>
          </a:p>
          <a:p>
            <a:pPr lvl="1"/>
            <a:r>
              <a:rPr lang="pl-PL" dirty="0" err="1"/>
              <a:t>componentDidError</a:t>
            </a:r>
            <a:endParaRPr lang="pl-PL" dirty="0"/>
          </a:p>
          <a:p>
            <a:pPr lvl="1"/>
            <a:r>
              <a:rPr lang="pl-PL" dirty="0" err="1"/>
              <a:t>getSnapshotBeforeUpdate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5410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C02DE83-D9C9-418D-AADE-D8724EAFCD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722C7E4-9B6F-42C7-973D-BCD39710D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D37AA-49FB-41DB-A401-C8B4A1E6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Autofit/>
          </a:bodyPr>
          <a:lstStyle/>
          <a:p>
            <a:pPr algn="ctr"/>
            <a:r>
              <a:rPr lang="pl-PL" sz="4800" dirty="0">
                <a:solidFill>
                  <a:srgbClr val="FFFFFF"/>
                </a:solidFill>
              </a:rPr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5E1B-C242-421E-8E6F-D30A841C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/>
              <a:t>Działający na zasadzie </a:t>
            </a:r>
            <a:r>
              <a:rPr lang="pl-PL" i="1" dirty="0"/>
              <a:t>bootstrapu</a:t>
            </a:r>
            <a:r>
              <a:rPr lang="pl-PL" dirty="0"/>
              <a:t> (z ang. „</a:t>
            </a:r>
            <a:r>
              <a:rPr lang="pl-PL" i="1" dirty="0"/>
              <a:t>pull oneself up by one’s bootstraps</a:t>
            </a:r>
            <a:r>
              <a:rPr lang="pl-PL" dirty="0"/>
              <a:t>” – podnieść się ciągnąc za własne sznurowadła)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l-PL" dirty="0"/>
              <a:t>Hosting naszej aplikacji</a:t>
            </a:r>
          </a:p>
          <a:p>
            <a:r>
              <a:rPr lang="pl-PL" dirty="0"/>
              <a:t>Uruchomienie pierwszego komponentu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AEA-21D9-472B-9EB1-D49A1731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State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8021A-5956-4C83-8C2D-B7E813D48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1489520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Można go zmieniać</a:t>
            </a:r>
          </a:p>
          <a:p>
            <a:r>
              <a:rPr lang="pl-PL" dirty="0"/>
              <a:t>Ustawiany za pomocą </a:t>
            </a:r>
            <a:r>
              <a:rPr lang="pl-PL" dirty="0" err="1"/>
              <a:t>setState</a:t>
            </a:r>
            <a:r>
              <a:rPr lang="pl-PL" dirty="0"/>
              <a:t> (</a:t>
            </a:r>
            <a:r>
              <a:rPr lang="pl-PL" dirty="0" err="1"/>
              <a:t>class</a:t>
            </a:r>
            <a:r>
              <a:rPr lang="pl-PL" dirty="0"/>
              <a:t>) lub </a:t>
            </a:r>
            <a:r>
              <a:rPr lang="pl-PL" dirty="0" err="1"/>
              <a:t>useState</a:t>
            </a:r>
            <a:r>
              <a:rPr lang="pl-PL" dirty="0"/>
              <a:t> (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B04EBB-9C2F-4C05-A212-610082FA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315146"/>
            <a:ext cx="10515600" cy="31777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l-PL" dirty="0" err="1">
                <a:solidFill>
                  <a:srgbClr val="00B050"/>
                </a:solidFill>
                <a:latin typeface="Consolas" panose="020B0609020204030204" pitchFamily="49" charset="0"/>
              </a:rPr>
              <a:t>HeroesList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l-PL" dirty="0" err="1">
                <a:solidFill>
                  <a:schemeClr val="accent1"/>
                </a:solidFill>
                <a:latin typeface="Consolas" panose="020B0609020204030204" pitchFamily="49" charset="0"/>
              </a:rPr>
              <a:t>extends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l-PL" dirty="0" err="1">
                <a:solidFill>
                  <a:srgbClr val="00B050"/>
                </a:solidFill>
                <a:latin typeface="Consolas" panose="020B0609020204030204" pitchFamily="49" charset="0"/>
              </a:rPr>
              <a:t>React</a:t>
            </a:r>
            <a:r>
              <a:rPr lang="pl-PL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pl-PL" dirty="0" err="1">
                <a:solidFill>
                  <a:srgbClr val="00B050"/>
                </a:solidFill>
                <a:latin typeface="Consolas" panose="020B0609020204030204" pitchFamily="49" charset="0"/>
              </a:rPr>
              <a:t>Component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  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 = 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{ </a:t>
            </a:r>
            <a:r>
              <a:rPr lang="pl-PL" dirty="0" err="1"/>
              <a:t>title</a:t>
            </a:r>
            <a:r>
              <a:rPr lang="pl-PL" dirty="0"/>
              <a:t>: ""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}</a:t>
            </a:r>
            <a:r>
              <a:rPr lang="pl-PL" dirty="0"/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DCDCAA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>
                <a:solidFill>
                  <a:srgbClr val="FFC000"/>
                </a:solidFill>
                <a:latin typeface="Consolas" panose="020B0609020204030204" pitchFamily="49" charset="0"/>
              </a:rPr>
              <a:t>onChange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B0F0"/>
                </a:solidFill>
                <a:latin typeface="Consolas" panose="020B0609020204030204" pitchFamily="49" charset="0"/>
              </a:rPr>
              <a:t>event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 {</a:t>
            </a:r>
            <a:endParaRPr lang="pl-PL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l-PL" dirty="0"/>
              <a:t>    	</a:t>
            </a:r>
            <a:r>
              <a:rPr lang="pl-PL" dirty="0" err="1"/>
              <a:t>this.setState</a:t>
            </a:r>
            <a:r>
              <a:rPr lang="pl-PL" dirty="0"/>
              <a:t>(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pl-PL" dirty="0" err="1"/>
              <a:t>name</a:t>
            </a:r>
            <a:r>
              <a:rPr lang="pl-PL" dirty="0"/>
              <a:t>: </a:t>
            </a:r>
            <a:r>
              <a:rPr lang="pl-PL" dirty="0" err="1"/>
              <a:t>event.target.value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}</a:t>
            </a:r>
            <a:r>
              <a:rPr lang="pl-PL" dirty="0"/>
              <a:t>);</a:t>
            </a:r>
          </a:p>
          <a:p>
            <a:pPr marL="0" indent="0">
              <a:buNone/>
            </a:pPr>
            <a:r>
              <a:rPr lang="pl-PL" dirty="0"/>
              <a:t> 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l-PL" dirty="0"/>
              <a:t>  </a:t>
            </a:r>
            <a:r>
              <a:rPr lang="pl-PL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C000"/>
                </a:solidFill>
                <a:latin typeface="Consolas" panose="020B0609020204030204" pitchFamily="49" charset="0"/>
              </a:rPr>
              <a:t>render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 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/>
              </a:rPr>
              <a:t> </a:t>
            </a:r>
            <a:endParaRPr lang="pl-PL" dirty="0">
              <a:solidFill>
                <a:schemeClr val="bg1">
                  <a:lumMod val="50000"/>
                </a:schemeClr>
              </a:solidFill>
              <a:latin typeface="monaco"/>
            </a:endParaRPr>
          </a:p>
          <a:p>
            <a:pPr marL="0" indent="0">
              <a:buNone/>
            </a:pPr>
            <a:r>
              <a:rPr lang="pl-PL" dirty="0">
                <a:latin typeface="monaco"/>
              </a:rPr>
              <a:t>	</a:t>
            </a:r>
            <a:r>
              <a:rPr lang="pl-PL" dirty="0">
                <a:solidFill>
                  <a:srgbClr val="7030A0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l-PL" dirty="0"/>
              <a:t>&lt;</a:t>
            </a:r>
            <a:r>
              <a:rPr lang="pl-PL" dirty="0" err="1"/>
              <a:t>input</a:t>
            </a:r>
            <a:r>
              <a:rPr lang="pl-PL" dirty="0"/>
              <a:t> </a:t>
            </a:r>
            <a:r>
              <a:rPr lang="pl-PL" dirty="0" err="1"/>
              <a:t>onChange</a:t>
            </a:r>
            <a:r>
              <a:rPr lang="pl-PL" dirty="0"/>
              <a:t>= { </a:t>
            </a:r>
            <a:r>
              <a:rPr lang="pl-PL" dirty="0" err="1"/>
              <a:t>this.onChange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} </a:t>
            </a:r>
            <a:r>
              <a:rPr lang="pl-PL" dirty="0"/>
              <a:t> </a:t>
            </a:r>
            <a:r>
              <a:rPr lang="pl-PL" dirty="0" err="1"/>
              <a:t>value</a:t>
            </a:r>
            <a:r>
              <a:rPr lang="pl-PL" dirty="0"/>
              <a:t>= { </a:t>
            </a:r>
            <a:r>
              <a:rPr lang="pl-PL" dirty="0" err="1"/>
              <a:t>this.state.title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} </a:t>
            </a:r>
            <a:r>
              <a:rPr lang="pl-PL" dirty="0"/>
              <a:t>/&gt;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endParaRPr lang="pl-PL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l-PL" dirty="0"/>
              <a:t>    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A8B5-A705-4480-9D24-B772387D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2534DA-86F0-4848-918D-A011B7A0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505" y="2400616"/>
            <a:ext cx="8414990" cy="3201355"/>
          </a:xfrm>
        </p:spPr>
      </p:pic>
    </p:spTree>
    <p:extLst>
      <p:ext uri="{BB962C8B-B14F-4D97-AF65-F5344CB8AC3E}">
        <p14:creationId xmlns:p14="http://schemas.microsoft.com/office/powerpoint/2010/main" val="347144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37FA-FA3A-44E8-8D57-B53FE7C8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React.js – co to jest?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7A940-A1A4-4A9B-A4E7-76C2181539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Biblioteka JavaScript</a:t>
            </a:r>
          </a:p>
          <a:p>
            <a:r>
              <a:rPr lang="pl-PL" dirty="0"/>
              <a:t>Aplikacje </a:t>
            </a:r>
            <a:r>
              <a:rPr lang="pl-PL" dirty="0" err="1"/>
              <a:t>client-side</a:t>
            </a:r>
            <a:r>
              <a:rPr lang="pl-PL" dirty="0"/>
              <a:t>, </a:t>
            </a:r>
            <a:r>
              <a:rPr lang="pl-PL" dirty="0" err="1"/>
              <a:t>server-side</a:t>
            </a:r>
            <a:r>
              <a:rPr lang="pl-PL" dirty="0"/>
              <a:t> i native</a:t>
            </a:r>
          </a:p>
          <a:p>
            <a:r>
              <a:rPr lang="pl-PL" dirty="0"/>
              <a:t>HTML, CSS i JavaScript/</a:t>
            </a:r>
            <a:r>
              <a:rPr lang="pl-PL" dirty="0" err="1"/>
              <a:t>TypeScript</a:t>
            </a:r>
            <a:r>
              <a:rPr lang="pl-PL" dirty="0"/>
              <a:t> (JSX/TSX)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AE6CE-0922-4485-B2FB-ABF746948D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14" y="2086708"/>
            <a:ext cx="3622429" cy="3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20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7ACC-05EB-4A33-BD8B-659F93D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Hooks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D574F-B0E5-420F-AA43-9E8E2A2923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pl-PL" dirty="0" err="1"/>
              <a:t>useState</a:t>
            </a:r>
            <a:endParaRPr lang="pl-PL" dirty="0"/>
          </a:p>
          <a:p>
            <a:r>
              <a:rPr lang="pl-PL" dirty="0" err="1"/>
              <a:t>useEffect</a:t>
            </a:r>
            <a:endParaRPr lang="pl-PL" dirty="0"/>
          </a:p>
          <a:p>
            <a:r>
              <a:rPr lang="pl-PL" dirty="0" err="1"/>
              <a:t>useContext</a:t>
            </a:r>
            <a:endParaRPr lang="pl-PL" dirty="0"/>
          </a:p>
          <a:p>
            <a:r>
              <a:rPr lang="pl-PL" dirty="0" err="1"/>
              <a:t>custom</a:t>
            </a:r>
            <a:endParaRPr lang="pl-PL" dirty="0"/>
          </a:p>
        </p:txBody>
      </p:sp>
      <p:pic>
        <p:nvPicPr>
          <p:cNvPr id="1026" name="Picture 2" descr="Haki Drennan Continental Boilie Hooks | CARPMIX.PL | Sklep wędkarski">
            <a:extLst>
              <a:ext uri="{FF2B5EF4-FFF2-40B4-BE49-F238E27FC236}">
                <a16:creationId xmlns:a16="http://schemas.microsoft.com/office/drawing/2014/main" id="{004798D1-6F85-4E07-ABFB-E06EB8CF55A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59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CC02DE83-D9C9-418D-AADE-D8724EAFCD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722C7E4-9B6F-42C7-973D-BCD39710D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D37AA-49FB-41DB-A401-C8B4A1E6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Autofit/>
          </a:bodyPr>
          <a:lstStyle/>
          <a:p>
            <a:pPr algn="ctr"/>
            <a:r>
              <a:rPr lang="pl-PL" sz="4800" dirty="0" err="1">
                <a:solidFill>
                  <a:srgbClr val="FFFFFF"/>
                </a:solidFill>
              </a:rPr>
              <a:t>Binding</a:t>
            </a:r>
            <a:endParaRPr lang="pl-PL" sz="4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5E1B-C242-421E-8E6F-D30A841C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Koordynuje komunikację między komponentem a szablonem.</a:t>
            </a:r>
          </a:p>
          <a:p>
            <a:pPr marL="0" indent="0">
              <a:buNone/>
            </a:pP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Często przekazuje dane.</a:t>
            </a:r>
          </a:p>
        </p:txBody>
      </p:sp>
    </p:spTree>
    <p:extLst>
      <p:ext uri="{BB962C8B-B14F-4D97-AF65-F5344CB8AC3E}">
        <p14:creationId xmlns:p14="http://schemas.microsoft.com/office/powerpoint/2010/main" val="12093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36BC-9688-41E4-8FE5-6AA7968C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Interpolation(wstawianie)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43E92-0E75-4FD3-B8BA-4868B00E9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pl-PL" dirty="0"/>
              <a:t>Template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43D6-DA66-4E9F-A98B-334ACD6C9C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&lt;h1&gt;{</a:t>
            </a:r>
            <a:r>
              <a:rPr lang="pl-PL" dirty="0" err="1"/>
              <a:t>pageTitle</a:t>
            </a:r>
            <a:r>
              <a:rPr lang="pl-PL" dirty="0"/>
              <a:t>}&lt;/h1&gt;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{ ’Tytuł: ’ + </a:t>
            </a:r>
            <a:r>
              <a:rPr lang="pl-PL" dirty="0" err="1"/>
              <a:t>pageTitle</a:t>
            </a:r>
            <a:r>
              <a:rPr lang="pl-PL" dirty="0"/>
              <a:t>}</a:t>
            </a:r>
          </a:p>
          <a:p>
            <a:pPr marL="0" indent="0" algn="ctr">
              <a:buNone/>
            </a:pPr>
            <a:r>
              <a:rPr lang="pl-PL" dirty="0"/>
              <a:t>{4*10+2}</a:t>
            </a:r>
          </a:p>
          <a:p>
            <a:pPr marL="0" indent="0" algn="ctr">
              <a:buNone/>
            </a:pPr>
            <a:r>
              <a:rPr lang="pl-PL" dirty="0"/>
              <a:t>{ ’Tytuł: ’ + getTitle() }</a:t>
            </a:r>
          </a:p>
          <a:p>
            <a:pPr marL="0" indent="0" algn="ctr">
              <a:buNone/>
            </a:pPr>
            <a:r>
              <a:rPr lang="pl-PL" dirty="0"/>
              <a:t>&lt;h1 </a:t>
            </a:r>
            <a:r>
              <a:rPr lang="pl-PL" dirty="0" err="1"/>
              <a:t>innerText</a:t>
            </a:r>
            <a:r>
              <a:rPr lang="pl-PL" dirty="0"/>
              <a:t>={</a:t>
            </a:r>
            <a:r>
              <a:rPr lang="pl-PL" dirty="0" err="1"/>
              <a:t>pageTitle</a:t>
            </a:r>
            <a:r>
              <a:rPr lang="pl-PL" dirty="0"/>
              <a:t>}&gt;&lt;/h1&gt;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991B3-268A-4F90-BE83-00435ABC5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pl-PL" dirty="0"/>
              <a:t>Klasa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F7142B-FB33-4A06-9614-C50D86D5CB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7030A0"/>
                </a:solidFill>
              </a:rPr>
              <a:t>export</a:t>
            </a:r>
            <a:r>
              <a:rPr lang="pl-PL" dirty="0"/>
              <a:t> </a:t>
            </a:r>
            <a:r>
              <a:rPr lang="pl-PL" dirty="0">
                <a:solidFill>
                  <a:srgbClr val="00B0F0"/>
                </a:solidFill>
              </a:rPr>
              <a:t>class</a:t>
            </a:r>
            <a:r>
              <a:rPr lang="pl-PL" dirty="0"/>
              <a:t> </a:t>
            </a:r>
            <a:r>
              <a:rPr lang="pl-PL" dirty="0">
                <a:solidFill>
                  <a:srgbClr val="00B050"/>
                </a:solidFill>
              </a:rPr>
              <a:t>AppComponent</a:t>
            </a:r>
            <a:r>
              <a:rPr lang="pl-PL" dirty="0"/>
              <a:t> {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>
                <a:solidFill>
                  <a:srgbClr val="00B0F0"/>
                </a:solidFill>
              </a:rPr>
              <a:t>pageTitle</a:t>
            </a:r>
            <a:r>
              <a:rPr lang="pl-PL" dirty="0"/>
              <a:t> : string = 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 err="1">
                <a:solidFill>
                  <a:srgbClr val="FFC000"/>
                </a:solidFill>
              </a:rPr>
              <a:t>Heroes</a:t>
            </a:r>
            <a:r>
              <a:rPr lang="pl-PL" dirty="0">
                <a:solidFill>
                  <a:srgbClr val="FFC000"/>
                </a:solidFill>
              </a:rPr>
              <a:t> </a:t>
            </a:r>
            <a:r>
              <a:rPr lang="pl-PL" dirty="0" err="1">
                <a:solidFill>
                  <a:srgbClr val="FFC000"/>
                </a:solidFill>
              </a:rPr>
              <a:t>Academy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/>
              <a:t>;</a:t>
            </a:r>
          </a:p>
          <a:p>
            <a:pPr marL="0" indent="0">
              <a:buNone/>
            </a:pPr>
            <a:r>
              <a:rPr lang="pl-PL" dirty="0"/>
              <a:t>}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64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/>
      <p:bldP spid="5" grpId="0" uiExpand="1" build="p" animBg="1"/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012F-9222-4FAD-867A-62460861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domowe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7A11-D4FF-4E04-AAB3-3AF752C4FF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Stwórz pasek nawigacyjny w naszej aplikacji</a:t>
            </a:r>
          </a:p>
          <a:p>
            <a:pPr lvl="1"/>
            <a:r>
              <a:rPr lang="pl-PL" dirty="0"/>
              <a:t>Nowy komponent </a:t>
            </a:r>
            <a:r>
              <a:rPr lang="pl-PL" dirty="0" err="1"/>
              <a:t>NavBar</a:t>
            </a:r>
            <a:r>
              <a:rPr lang="pl-PL" dirty="0"/>
              <a:t> (klasa lub funkcja)</a:t>
            </a:r>
          </a:p>
          <a:p>
            <a:pPr lvl="1"/>
            <a:r>
              <a:rPr lang="pl-PL" dirty="0"/>
              <a:t>Użycie klasy </a:t>
            </a:r>
            <a:r>
              <a:rPr lang="pl-PL" dirty="0" err="1"/>
              <a:t>Bootstrap</a:t>
            </a:r>
            <a:r>
              <a:rPr lang="pl-PL" dirty="0"/>
              <a:t> </a:t>
            </a:r>
            <a:r>
              <a:rPr lang="pl-PL" dirty="0" err="1">
                <a:hlinkClick r:id="rId2"/>
              </a:rPr>
              <a:t>Navbar</a:t>
            </a:r>
            <a:endParaRPr lang="pl-PL" dirty="0"/>
          </a:p>
          <a:p>
            <a:pPr lvl="1"/>
            <a:r>
              <a:rPr lang="pl-PL" dirty="0"/>
              <a:t>Dodanie przycisków nawigacyjnych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62C1E-619A-4B26-9AD1-05C0A020EF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181600" cy="3804035"/>
          </a:xfrm>
        </p:spPr>
      </p:pic>
    </p:spTree>
    <p:extLst>
      <p:ext uri="{BB962C8B-B14F-4D97-AF65-F5344CB8AC3E}">
        <p14:creationId xmlns:p14="http://schemas.microsoft.com/office/powerpoint/2010/main" val="35864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C0B9-A04C-4020-A168-46C6CD03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Zagadnienia dodatkowe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FFEB-7183-42D5-A4D6-95D0BA3F56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>
                <a:hlinkClick r:id="rId2"/>
              </a:rPr>
              <a:t>React</a:t>
            </a:r>
            <a:r>
              <a:rPr lang="pl-PL" dirty="0">
                <a:hlinkClick r:id="rId2"/>
              </a:rPr>
              <a:t> </a:t>
            </a:r>
            <a:r>
              <a:rPr lang="pl-PL" dirty="0" err="1">
                <a:hlinkClick r:id="rId2"/>
              </a:rPr>
              <a:t>Number</a:t>
            </a:r>
            <a:r>
              <a:rPr lang="pl-PL" dirty="0">
                <a:hlinkClick r:id="rId2"/>
              </a:rPr>
              <a:t> Format</a:t>
            </a:r>
            <a:endParaRPr lang="pl-PL" dirty="0"/>
          </a:p>
          <a:p>
            <a:r>
              <a:rPr lang="pl-PL" dirty="0">
                <a:hlinkClick r:id="rId3"/>
              </a:rPr>
              <a:t>CSS-IN-JS</a:t>
            </a:r>
            <a:endParaRPr lang="pl-PL" dirty="0"/>
          </a:p>
          <a:p>
            <a:r>
              <a:rPr lang="pl-PL" dirty="0" err="1">
                <a:hlinkClick r:id="rId4"/>
              </a:rPr>
              <a:t>Bootstrap</a:t>
            </a:r>
            <a:endParaRPr lang="pl-PL" dirty="0"/>
          </a:p>
          <a:p>
            <a:r>
              <a:rPr lang="pl-PL" dirty="0" err="1">
                <a:hlinkClick r:id="rId5"/>
              </a:rPr>
              <a:t>Tailwind</a:t>
            </a:r>
            <a:endParaRPr lang="pl-PL" dirty="0"/>
          </a:p>
          <a:p>
            <a:r>
              <a:rPr lang="pl-PL" dirty="0" err="1">
                <a:hlinkClick r:id="rId6"/>
              </a:rPr>
              <a:t>Material</a:t>
            </a:r>
            <a:r>
              <a:rPr lang="pl-PL" dirty="0">
                <a:hlinkClick r:id="rId6"/>
              </a:rPr>
              <a:t> UI</a:t>
            </a:r>
            <a:endParaRPr lang="pl-PL" dirty="0"/>
          </a:p>
          <a:p>
            <a:r>
              <a:rPr lang="pl-PL" dirty="0" err="1">
                <a:hlinkClick r:id="rId7"/>
              </a:rPr>
              <a:t>Named</a:t>
            </a:r>
            <a:r>
              <a:rPr lang="pl-PL" dirty="0">
                <a:hlinkClick r:id="rId7"/>
              </a:rPr>
              <a:t>/</a:t>
            </a:r>
            <a:r>
              <a:rPr lang="pl-PL" dirty="0" err="1">
                <a:hlinkClick r:id="rId7"/>
              </a:rPr>
              <a:t>default</a:t>
            </a:r>
            <a:r>
              <a:rPr lang="pl-PL" dirty="0">
                <a:hlinkClick r:id="rId7"/>
              </a:rPr>
              <a:t> import</a:t>
            </a:r>
            <a:endParaRPr lang="pl-PL" dirty="0"/>
          </a:p>
          <a:p>
            <a:r>
              <a:rPr lang="pl-PL" dirty="0" err="1">
                <a:hlinkClick r:id="rId8"/>
              </a:rPr>
              <a:t>Lifecycle</a:t>
            </a:r>
            <a:r>
              <a:rPr lang="pl-PL" dirty="0">
                <a:hlinkClick r:id="rId8"/>
              </a:rPr>
              <a:t> </a:t>
            </a:r>
            <a:r>
              <a:rPr lang="pl-PL" dirty="0" err="1">
                <a:hlinkClick r:id="rId8"/>
              </a:rPr>
              <a:t>methods</a:t>
            </a:r>
            <a:endParaRPr lang="pl-PL" dirty="0"/>
          </a:p>
          <a:p>
            <a:r>
              <a:rPr lang="pl-PL" dirty="0" err="1">
                <a:hlinkClick r:id="rId9"/>
              </a:rPr>
              <a:t>Renderowanie</a:t>
            </a:r>
            <a:r>
              <a:rPr lang="pl-PL" dirty="0">
                <a:hlinkClick r:id="rId9"/>
              </a:rPr>
              <a:t> warunkowe</a:t>
            </a:r>
            <a:endParaRPr lang="pl-PL" dirty="0"/>
          </a:p>
          <a:p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64B86-9329-4860-BAA1-52C16AA080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0688"/>
            <a:ext cx="6342783" cy="40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9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2FC-0D67-4AB5-9EB3-3A824A5D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 następnym odcinku: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502E-1474-45F3-83D4-635C33DE8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Router – nawigacja po naszej aplikacji</a:t>
            </a:r>
          </a:p>
          <a:p>
            <a:r>
              <a:rPr lang="pl-PL" dirty="0"/>
              <a:t>Komponent jako dyrektywa</a:t>
            </a:r>
          </a:p>
          <a:p>
            <a:r>
              <a:rPr lang="pl-PL" dirty="0" err="1"/>
              <a:t>Props</a:t>
            </a:r>
            <a:endParaRPr lang="pl-PL" dirty="0"/>
          </a:p>
          <a:p>
            <a:endParaRPr lang="pl-PL" dirty="0"/>
          </a:p>
        </p:txBody>
      </p:sp>
      <p:pic>
        <p:nvPicPr>
          <p:cNvPr id="1026" name="Picture 2" descr="Chill Til The Next Episode: A 6x9 Inch Matte Softcover Notebook Journal With  120 Blank Lined Pages And A Funny Cover Slogan: Journals, GetThread:  9781726686136: Amazon.com: Books">
            <a:extLst>
              <a:ext uri="{FF2B5EF4-FFF2-40B4-BE49-F238E27FC236}">
                <a16:creationId xmlns:a16="http://schemas.microsoft.com/office/drawing/2014/main" id="{BC839964-CBE6-46CC-B931-A658992F7A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1" y="1825625"/>
            <a:ext cx="29019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0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25B507-BB74-4ABA-944E-1DF5A546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5" y="1233961"/>
            <a:ext cx="2404738" cy="2404738"/>
          </a:xfrm>
          <a:prstGeom prst="rect">
            <a:avLst/>
          </a:prstGeom>
        </p:spPr>
      </p:pic>
      <p:pic>
        <p:nvPicPr>
          <p:cNvPr id="11" name="Picture 10" descr="A picture containing person, man, honeycomb&#10;&#10;Description generated with very high confidence">
            <a:extLst>
              <a:ext uri="{FF2B5EF4-FFF2-40B4-BE49-F238E27FC236}">
                <a16:creationId xmlns:a16="http://schemas.microsoft.com/office/drawing/2014/main" id="{A7550DD6-D022-4400-B1B1-374127A46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429" y="1514211"/>
            <a:ext cx="2434638" cy="18442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DA4879-7C97-47D8-8954-7F0E549026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74" y="639401"/>
            <a:ext cx="5374005" cy="5577162"/>
          </a:xfrm>
          <a:prstGeom prst="rect">
            <a:avLst/>
          </a:prstGeom>
          <a:solidFill>
            <a:schemeClr val="tx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FD83D-7328-4C86-8BED-842B5534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890907"/>
            <a:ext cx="4600575" cy="1156563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Dlaczego </a:t>
            </a:r>
            <a:r>
              <a:rPr lang="pl-PL" sz="4000" dirty="0" err="1">
                <a:solidFill>
                  <a:schemeClr val="bg1"/>
                </a:solidFill>
              </a:rPr>
              <a:t>React</a:t>
            </a:r>
            <a:r>
              <a:rPr lang="pl-PL" sz="4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038225" y="2187256"/>
            <a:ext cx="4600575" cy="3651569"/>
          </a:xfrm>
        </p:spPr>
        <p:txBody>
          <a:bodyPr>
            <a:normAutofit/>
          </a:bodyPr>
          <a:lstStyle/>
          <a:p>
            <a:r>
              <a:rPr lang="pl-PL" sz="1800" dirty="0">
                <a:solidFill>
                  <a:schemeClr val="bg1"/>
                </a:solidFill>
              </a:rPr>
              <a:t>Deklaratywne widoki</a:t>
            </a:r>
          </a:p>
          <a:p>
            <a:r>
              <a:rPr lang="pl-PL" sz="1800" dirty="0">
                <a:solidFill>
                  <a:schemeClr val="bg1"/>
                </a:solidFill>
              </a:rPr>
              <a:t>Oparty na komponentach</a:t>
            </a:r>
          </a:p>
          <a:p>
            <a:r>
              <a:rPr lang="pl-PL" sz="1800" dirty="0">
                <a:solidFill>
                  <a:schemeClr val="bg1"/>
                </a:solidFill>
              </a:rPr>
              <a:t>Taki sam wszędzie</a:t>
            </a:r>
          </a:p>
          <a:p>
            <a:r>
              <a:rPr lang="pl-PL" sz="1800" dirty="0" err="1">
                <a:solidFill>
                  <a:schemeClr val="bg1"/>
                </a:solidFill>
              </a:rPr>
              <a:t>VirtualDOM</a:t>
            </a:r>
            <a:endParaRPr lang="pl-PL" sz="1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lone trooper | Wookieepedia | Fandom">
            <a:extLst>
              <a:ext uri="{FF2B5EF4-FFF2-40B4-BE49-F238E27FC236}">
                <a16:creationId xmlns:a16="http://schemas.microsoft.com/office/drawing/2014/main" id="{9679D138-ACE5-4EFD-9424-B522318C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5" y="3887144"/>
            <a:ext cx="2570499" cy="21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for What is the Virtual DOM?">
            <a:extLst>
              <a:ext uri="{FF2B5EF4-FFF2-40B4-BE49-F238E27FC236}">
                <a16:creationId xmlns:a16="http://schemas.microsoft.com/office/drawing/2014/main" id="{FC0C3577-85F2-4828-9F10-08238DEB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90" y="4435320"/>
            <a:ext cx="2543516" cy="10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6329F-5B54-4138-ADE9-B33608DD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pl-PL" dirty="0"/>
              <a:t>Single page application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9822269-B906-4B56-A2B1-3C1F8D58AF57}"/>
              </a:ext>
            </a:extLst>
          </p:cNvPr>
          <p:cNvSpPr/>
          <p:nvPr/>
        </p:nvSpPr>
        <p:spPr>
          <a:xfrm>
            <a:off x="1626869" y="2022475"/>
            <a:ext cx="8938260" cy="4154488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815FC-49EB-453C-85B2-EF0F10A14EAB}"/>
              </a:ext>
            </a:extLst>
          </p:cNvPr>
          <p:cNvSpPr/>
          <p:nvPr/>
        </p:nvSpPr>
        <p:spPr>
          <a:xfrm>
            <a:off x="1194539" y="3268821"/>
            <a:ext cx="3154680" cy="1661795"/>
          </a:xfrm>
          <a:custGeom>
            <a:avLst/>
            <a:gdLst>
              <a:gd name="connsiteX0" fmla="*/ 0 w 3154680"/>
              <a:gd name="connsiteY0" fmla="*/ 276971 h 1661795"/>
              <a:gd name="connsiteX1" fmla="*/ 276971 w 3154680"/>
              <a:gd name="connsiteY1" fmla="*/ 0 h 1661795"/>
              <a:gd name="connsiteX2" fmla="*/ 2877709 w 3154680"/>
              <a:gd name="connsiteY2" fmla="*/ 0 h 1661795"/>
              <a:gd name="connsiteX3" fmla="*/ 3154680 w 3154680"/>
              <a:gd name="connsiteY3" fmla="*/ 276971 h 1661795"/>
              <a:gd name="connsiteX4" fmla="*/ 3154680 w 3154680"/>
              <a:gd name="connsiteY4" fmla="*/ 1384824 h 1661795"/>
              <a:gd name="connsiteX5" fmla="*/ 2877709 w 3154680"/>
              <a:gd name="connsiteY5" fmla="*/ 1661795 h 1661795"/>
              <a:gd name="connsiteX6" fmla="*/ 276971 w 3154680"/>
              <a:gd name="connsiteY6" fmla="*/ 1661795 h 1661795"/>
              <a:gd name="connsiteX7" fmla="*/ 0 w 3154680"/>
              <a:gd name="connsiteY7" fmla="*/ 1384824 h 1661795"/>
              <a:gd name="connsiteX8" fmla="*/ 0 w 3154680"/>
              <a:gd name="connsiteY8" fmla="*/ 276971 h 166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680" h="1661795">
                <a:moveTo>
                  <a:pt x="0" y="276971"/>
                </a:moveTo>
                <a:cubicBezTo>
                  <a:pt x="0" y="124004"/>
                  <a:pt x="124004" y="0"/>
                  <a:pt x="276971" y="0"/>
                </a:cubicBezTo>
                <a:lnTo>
                  <a:pt x="2877709" y="0"/>
                </a:lnTo>
                <a:cubicBezTo>
                  <a:pt x="3030676" y="0"/>
                  <a:pt x="3154680" y="124004"/>
                  <a:pt x="3154680" y="276971"/>
                </a:cubicBezTo>
                <a:lnTo>
                  <a:pt x="3154680" y="1384824"/>
                </a:lnTo>
                <a:cubicBezTo>
                  <a:pt x="3154680" y="1537791"/>
                  <a:pt x="3030676" y="1661795"/>
                  <a:pt x="2877709" y="1661795"/>
                </a:cubicBezTo>
                <a:lnTo>
                  <a:pt x="276971" y="1661795"/>
                </a:lnTo>
                <a:cubicBezTo>
                  <a:pt x="124004" y="1661795"/>
                  <a:pt x="0" y="1537791"/>
                  <a:pt x="0" y="1384824"/>
                </a:cubicBezTo>
                <a:lnTo>
                  <a:pt x="0" y="276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52" tIns="168752" rIns="168752" bIns="16875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2300" kern="1200"/>
              <a:t>Index.html – zawiera główną stronę aplikacji</a:t>
            </a:r>
            <a:endParaRPr lang="en-US" sz="23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3B1314-6016-4E7E-AAFD-282477621A0D}"/>
              </a:ext>
            </a:extLst>
          </p:cNvPr>
          <p:cNvSpPr/>
          <p:nvPr/>
        </p:nvSpPr>
        <p:spPr>
          <a:xfrm>
            <a:off x="4518660" y="3268821"/>
            <a:ext cx="3154680" cy="1661795"/>
          </a:xfrm>
          <a:custGeom>
            <a:avLst/>
            <a:gdLst>
              <a:gd name="connsiteX0" fmla="*/ 0 w 3154680"/>
              <a:gd name="connsiteY0" fmla="*/ 276971 h 1661795"/>
              <a:gd name="connsiteX1" fmla="*/ 276971 w 3154680"/>
              <a:gd name="connsiteY1" fmla="*/ 0 h 1661795"/>
              <a:gd name="connsiteX2" fmla="*/ 2877709 w 3154680"/>
              <a:gd name="connsiteY2" fmla="*/ 0 h 1661795"/>
              <a:gd name="connsiteX3" fmla="*/ 3154680 w 3154680"/>
              <a:gd name="connsiteY3" fmla="*/ 276971 h 1661795"/>
              <a:gd name="connsiteX4" fmla="*/ 3154680 w 3154680"/>
              <a:gd name="connsiteY4" fmla="*/ 1384824 h 1661795"/>
              <a:gd name="connsiteX5" fmla="*/ 2877709 w 3154680"/>
              <a:gd name="connsiteY5" fmla="*/ 1661795 h 1661795"/>
              <a:gd name="connsiteX6" fmla="*/ 276971 w 3154680"/>
              <a:gd name="connsiteY6" fmla="*/ 1661795 h 1661795"/>
              <a:gd name="connsiteX7" fmla="*/ 0 w 3154680"/>
              <a:gd name="connsiteY7" fmla="*/ 1384824 h 1661795"/>
              <a:gd name="connsiteX8" fmla="*/ 0 w 3154680"/>
              <a:gd name="connsiteY8" fmla="*/ 276971 h 166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680" h="1661795">
                <a:moveTo>
                  <a:pt x="0" y="276971"/>
                </a:moveTo>
                <a:cubicBezTo>
                  <a:pt x="0" y="124004"/>
                  <a:pt x="124004" y="0"/>
                  <a:pt x="276971" y="0"/>
                </a:cubicBezTo>
                <a:lnTo>
                  <a:pt x="2877709" y="0"/>
                </a:lnTo>
                <a:cubicBezTo>
                  <a:pt x="3030676" y="0"/>
                  <a:pt x="3154680" y="124004"/>
                  <a:pt x="3154680" y="276971"/>
                </a:cubicBezTo>
                <a:lnTo>
                  <a:pt x="3154680" y="1384824"/>
                </a:lnTo>
                <a:cubicBezTo>
                  <a:pt x="3154680" y="1537791"/>
                  <a:pt x="3030676" y="1661795"/>
                  <a:pt x="2877709" y="1661795"/>
                </a:cubicBezTo>
                <a:lnTo>
                  <a:pt x="276971" y="1661795"/>
                </a:lnTo>
                <a:cubicBezTo>
                  <a:pt x="124004" y="1661795"/>
                  <a:pt x="0" y="1537791"/>
                  <a:pt x="0" y="1384824"/>
                </a:cubicBezTo>
                <a:lnTo>
                  <a:pt x="0" y="276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727682"/>
              <a:satOff val="-41964"/>
              <a:lumOff val="4314"/>
              <a:alphaOff val="0"/>
            </a:schemeClr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52" tIns="168752" rIns="168752" bIns="16875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2300" kern="1200"/>
              <a:t>Często jedyna strona w całej aplikacji</a:t>
            </a:r>
            <a:endParaRPr lang="en-US" sz="23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A51963-10FE-41D3-8F1F-0292D6E80A82}"/>
              </a:ext>
            </a:extLst>
          </p:cNvPr>
          <p:cNvSpPr/>
          <p:nvPr/>
        </p:nvSpPr>
        <p:spPr>
          <a:xfrm>
            <a:off x="7842780" y="3268821"/>
            <a:ext cx="3154680" cy="1661795"/>
          </a:xfrm>
          <a:custGeom>
            <a:avLst/>
            <a:gdLst>
              <a:gd name="connsiteX0" fmla="*/ 0 w 3154680"/>
              <a:gd name="connsiteY0" fmla="*/ 276971 h 1661795"/>
              <a:gd name="connsiteX1" fmla="*/ 276971 w 3154680"/>
              <a:gd name="connsiteY1" fmla="*/ 0 h 1661795"/>
              <a:gd name="connsiteX2" fmla="*/ 2877709 w 3154680"/>
              <a:gd name="connsiteY2" fmla="*/ 0 h 1661795"/>
              <a:gd name="connsiteX3" fmla="*/ 3154680 w 3154680"/>
              <a:gd name="connsiteY3" fmla="*/ 276971 h 1661795"/>
              <a:gd name="connsiteX4" fmla="*/ 3154680 w 3154680"/>
              <a:gd name="connsiteY4" fmla="*/ 1384824 h 1661795"/>
              <a:gd name="connsiteX5" fmla="*/ 2877709 w 3154680"/>
              <a:gd name="connsiteY5" fmla="*/ 1661795 h 1661795"/>
              <a:gd name="connsiteX6" fmla="*/ 276971 w 3154680"/>
              <a:gd name="connsiteY6" fmla="*/ 1661795 h 1661795"/>
              <a:gd name="connsiteX7" fmla="*/ 0 w 3154680"/>
              <a:gd name="connsiteY7" fmla="*/ 1384824 h 1661795"/>
              <a:gd name="connsiteX8" fmla="*/ 0 w 3154680"/>
              <a:gd name="connsiteY8" fmla="*/ 276971 h 166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680" h="1661795">
                <a:moveTo>
                  <a:pt x="0" y="276971"/>
                </a:moveTo>
                <a:cubicBezTo>
                  <a:pt x="0" y="124004"/>
                  <a:pt x="124004" y="0"/>
                  <a:pt x="276971" y="0"/>
                </a:cubicBezTo>
                <a:lnTo>
                  <a:pt x="2877709" y="0"/>
                </a:lnTo>
                <a:cubicBezTo>
                  <a:pt x="3030676" y="0"/>
                  <a:pt x="3154680" y="124004"/>
                  <a:pt x="3154680" y="276971"/>
                </a:cubicBezTo>
                <a:lnTo>
                  <a:pt x="3154680" y="1384824"/>
                </a:lnTo>
                <a:cubicBezTo>
                  <a:pt x="3154680" y="1537791"/>
                  <a:pt x="3030676" y="1661795"/>
                  <a:pt x="2877709" y="1661795"/>
                </a:cubicBezTo>
                <a:lnTo>
                  <a:pt x="276971" y="1661795"/>
                </a:lnTo>
                <a:cubicBezTo>
                  <a:pt x="124004" y="1661795"/>
                  <a:pt x="0" y="1537791"/>
                  <a:pt x="0" y="1384824"/>
                </a:cubicBezTo>
                <a:lnTo>
                  <a:pt x="0" y="276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52" tIns="168752" rIns="168752" bIns="16875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2300" kern="1200" dirty="0"/>
              <a:t>Dlatego aplikacja jest nazywana SPA (Single </a:t>
            </a:r>
            <a:r>
              <a:rPr lang="pl-PL" sz="2300" kern="1200" dirty="0" err="1"/>
              <a:t>Page</a:t>
            </a:r>
            <a:r>
              <a:rPr lang="pl-PL" sz="2300" kern="1200" dirty="0"/>
              <a:t> Application)</a:t>
            </a:r>
            <a:endParaRPr 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330894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1FD8-C8C7-4562-8CE9-94901580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Nasza aplikacja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44293-5681-4759-A983-9D1EC935E517}"/>
              </a:ext>
            </a:extLst>
          </p:cNvPr>
          <p:cNvSpPr/>
          <p:nvPr/>
        </p:nvSpPr>
        <p:spPr>
          <a:xfrm>
            <a:off x="6318736" y="1690688"/>
            <a:ext cx="2262554" cy="117230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Witaj!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0918-AA01-4657-AD1F-49E4C6181BCB}"/>
              </a:ext>
            </a:extLst>
          </p:cNvPr>
          <p:cNvSpPr/>
          <p:nvPr/>
        </p:nvSpPr>
        <p:spPr>
          <a:xfrm>
            <a:off x="6318736" y="3196554"/>
            <a:ext cx="2262554" cy="11723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Lista herosów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947B4-48B3-4371-B28C-F67F6D890E70}"/>
              </a:ext>
            </a:extLst>
          </p:cNvPr>
          <p:cNvSpPr/>
          <p:nvPr/>
        </p:nvSpPr>
        <p:spPr>
          <a:xfrm>
            <a:off x="6318736" y="4915722"/>
            <a:ext cx="2262554" cy="117230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Detale herosa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0074F-4736-41D0-989D-E9353EFEA2A8}"/>
              </a:ext>
            </a:extLst>
          </p:cNvPr>
          <p:cNvSpPr/>
          <p:nvPr/>
        </p:nvSpPr>
        <p:spPr>
          <a:xfrm>
            <a:off x="3542373" y="4525930"/>
            <a:ext cx="2262554" cy="117230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Siła (pięści)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A1F61-6190-4D33-9BB8-AA0E1EB687B5}"/>
              </a:ext>
            </a:extLst>
          </p:cNvPr>
          <p:cNvSpPr/>
          <p:nvPr/>
        </p:nvSpPr>
        <p:spPr>
          <a:xfrm>
            <a:off x="3516921" y="3196553"/>
            <a:ext cx="2262554" cy="11723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App</a:t>
            </a:r>
            <a:endParaRPr lang="pl-P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29E1-7C92-4BE9-B71F-DA15059AD5DD}"/>
              </a:ext>
            </a:extLst>
          </p:cNvPr>
          <p:cNvSpPr/>
          <p:nvPr/>
        </p:nvSpPr>
        <p:spPr>
          <a:xfrm>
            <a:off x="838200" y="3196553"/>
            <a:ext cx="2262554" cy="11723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index.html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6D5395-AA06-4E80-B996-8A397169CD71}"/>
              </a:ext>
            </a:extLst>
          </p:cNvPr>
          <p:cNvSpPr/>
          <p:nvPr/>
        </p:nvSpPr>
        <p:spPr>
          <a:xfrm>
            <a:off x="3112476" y="3636166"/>
            <a:ext cx="392723" cy="2930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3B608-6484-421E-9B33-6DA40354556F}"/>
              </a:ext>
            </a:extLst>
          </p:cNvPr>
          <p:cNvSpPr/>
          <p:nvPr/>
        </p:nvSpPr>
        <p:spPr>
          <a:xfrm>
            <a:off x="5858605" y="3636167"/>
            <a:ext cx="392723" cy="29307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E81687-3ABA-4248-99FB-46B5827EE02B}"/>
              </a:ext>
            </a:extLst>
          </p:cNvPr>
          <p:cNvSpPr/>
          <p:nvPr/>
        </p:nvSpPr>
        <p:spPr>
          <a:xfrm rot="18891832">
            <a:off x="5844823" y="2807466"/>
            <a:ext cx="392723" cy="2930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06FB83-C808-429D-81F1-05B54A6DAE9E}"/>
              </a:ext>
            </a:extLst>
          </p:cNvPr>
          <p:cNvSpPr/>
          <p:nvPr/>
        </p:nvSpPr>
        <p:spPr>
          <a:xfrm rot="5400000">
            <a:off x="7253651" y="4495753"/>
            <a:ext cx="392723" cy="2930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1F27AF-696F-49B7-853A-68DC4D5FA013}"/>
              </a:ext>
            </a:extLst>
          </p:cNvPr>
          <p:cNvSpPr/>
          <p:nvPr/>
        </p:nvSpPr>
        <p:spPr>
          <a:xfrm rot="2671920">
            <a:off x="8662843" y="4137220"/>
            <a:ext cx="392723" cy="29307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677FA41-F82C-497C-BF1A-938E51E3F0C0}"/>
              </a:ext>
            </a:extLst>
          </p:cNvPr>
          <p:cNvSpPr/>
          <p:nvPr/>
        </p:nvSpPr>
        <p:spPr>
          <a:xfrm rot="19018893">
            <a:off x="8671349" y="4914120"/>
            <a:ext cx="392723" cy="29307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00937E-CA9B-493A-A726-41B14AAF01A8}"/>
              </a:ext>
            </a:extLst>
          </p:cNvPr>
          <p:cNvSpPr/>
          <p:nvPr/>
        </p:nvSpPr>
        <p:spPr>
          <a:xfrm>
            <a:off x="9155718" y="4056137"/>
            <a:ext cx="2262554" cy="117230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Edycja herosa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78AC32-F105-41A6-A728-538CC3DAE1B6}"/>
              </a:ext>
            </a:extLst>
          </p:cNvPr>
          <p:cNvSpPr/>
          <p:nvPr/>
        </p:nvSpPr>
        <p:spPr>
          <a:xfrm rot="8248652">
            <a:off x="5894422" y="4457282"/>
            <a:ext cx="392723" cy="2930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58B16D-D1A1-4FEB-AEFA-DA6A6A360F06}"/>
              </a:ext>
            </a:extLst>
          </p:cNvPr>
          <p:cNvSpPr/>
          <p:nvPr/>
        </p:nvSpPr>
        <p:spPr>
          <a:xfrm rot="13752821">
            <a:off x="5886665" y="5307298"/>
            <a:ext cx="392723" cy="2930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762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DC2A-A08D-4C94-92D7-F87A143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Nowy projekt – </a:t>
            </a:r>
            <a:r>
              <a:rPr lang="pl-PL" dirty="0" err="1"/>
              <a:t>create-react-app</a:t>
            </a:r>
            <a:endParaRPr lang="pl-P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080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6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77EF-114C-4328-8009-A7102D7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JSX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632E91-60BB-4D4F-929D-B15DF2BDFB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HTML w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/>
              <a:t>Drobne różnice (</a:t>
            </a:r>
            <a:r>
              <a:rPr lang="pl-PL" dirty="0" err="1"/>
              <a:t>className</a:t>
            </a:r>
            <a:r>
              <a:rPr lang="pl-PL" dirty="0"/>
              <a:t>, </a:t>
            </a:r>
            <a:r>
              <a:rPr lang="pl-PL" dirty="0" err="1"/>
              <a:t>htmlFor</a:t>
            </a:r>
            <a:r>
              <a:rPr lang="pl-PL" dirty="0"/>
              <a:t>)</a:t>
            </a:r>
          </a:p>
          <a:p>
            <a:r>
              <a:rPr lang="pl-PL" dirty="0"/>
              <a:t>Kompiluje się do JavaScript</a:t>
            </a:r>
          </a:p>
          <a:p>
            <a:r>
              <a:rPr lang="pl-PL" dirty="0"/>
              <a:t>Jest opcjonalny</a:t>
            </a:r>
          </a:p>
        </p:txBody>
      </p:sp>
      <p:pic>
        <p:nvPicPr>
          <p:cNvPr id="1026" name="Picture 2" descr="GitHub - OpenJSX/logo: Logo of JSX-IR">
            <a:extLst>
              <a:ext uri="{FF2B5EF4-FFF2-40B4-BE49-F238E27FC236}">
                <a16:creationId xmlns:a16="http://schemas.microsoft.com/office/drawing/2014/main" id="{3F69B352-75EE-4B53-9C2B-72001836D09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5989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7ADD-7BB3-4C49-9BAB-AFFF4C27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CSS – UI/UX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29EB8C-A5F1-48D5-8387-BA2DD201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69" y="1758333"/>
            <a:ext cx="2663301" cy="21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CE1FB2-82C0-4DBB-990C-F21E965FC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28" y="2442400"/>
            <a:ext cx="5987772" cy="754185"/>
          </a:xfrm>
          <a:prstGeom prst="rect">
            <a:avLst/>
          </a:prstGeom>
        </p:spPr>
      </p:pic>
      <p:pic>
        <p:nvPicPr>
          <p:cNvPr id="2052" name="Picture 4" descr="MUI: The React component library you always wanted">
            <a:extLst>
              <a:ext uri="{FF2B5EF4-FFF2-40B4-BE49-F238E27FC236}">
                <a16:creationId xmlns:a16="http://schemas.microsoft.com/office/drawing/2014/main" id="{4CA87207-ECCF-4731-AE43-FCD3A854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363" y="4057094"/>
            <a:ext cx="2688455" cy="26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64AE-9218-4485-A98E-1528A4AF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komponent?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2959-7EC7-4A96-8D72-C5B43F78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030A0"/>
                </a:solidFill>
              </a:rPr>
              <a:t>import</a:t>
            </a:r>
            <a:r>
              <a:rPr lang="pl-PL" dirty="0"/>
              <a:t> </a:t>
            </a:r>
            <a:r>
              <a:rPr lang="pl-PL" dirty="0" err="1"/>
              <a:t>React</a:t>
            </a:r>
            <a:r>
              <a:rPr lang="pl-PL" dirty="0"/>
              <a:t> </a:t>
            </a:r>
            <a:r>
              <a:rPr lang="pl-PL" dirty="0">
                <a:solidFill>
                  <a:srgbClr val="7030A0"/>
                </a:solidFill>
              </a:rPr>
              <a:t>from</a:t>
            </a:r>
            <a:r>
              <a:rPr lang="pl-PL" dirty="0"/>
              <a:t> 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 err="1">
                <a:solidFill>
                  <a:srgbClr val="FFC000"/>
                </a:solidFill>
              </a:rPr>
              <a:t>react</a:t>
            </a:r>
            <a:r>
              <a:rPr lang="pl-PL" dirty="0">
                <a:solidFill>
                  <a:srgbClr val="FFC000"/>
                </a:solidFill>
              </a:rPr>
              <a:t>'</a:t>
            </a:r>
            <a:r>
              <a:rPr lang="pl-PL" dirty="0"/>
              <a:t>;</a:t>
            </a:r>
          </a:p>
          <a:p>
            <a:pPr marL="0" indent="0">
              <a:buNone/>
            </a:pPr>
            <a:br>
              <a:rPr lang="pl-PL" dirty="0"/>
            </a:br>
            <a:r>
              <a:rPr lang="pl-PL" sz="2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sz="2600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0" indent="0">
              <a:buNone/>
            </a:pP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l-PL" sz="26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sz="2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2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sz="2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Witajcie w </a:t>
            </a:r>
            <a:r>
              <a:rPr lang="pl-PL" sz="2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sz="2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Academy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sz="2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2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sz="2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pl-PL" sz="2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2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2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dirty="0">
                <a:solidFill>
                  <a:srgbClr val="7030A0"/>
                </a:solidFill>
              </a:rPr>
              <a:t>export</a:t>
            </a:r>
            <a:r>
              <a:rPr lang="pl-PL" dirty="0"/>
              <a:t> </a:t>
            </a:r>
            <a:r>
              <a:rPr lang="pl-PL" dirty="0" err="1">
                <a:solidFill>
                  <a:srgbClr val="7030A0"/>
                </a:solidFill>
              </a:rPr>
              <a:t>default</a:t>
            </a:r>
            <a:r>
              <a:rPr lang="pl-PL" dirty="0">
                <a:solidFill>
                  <a:srgbClr val="00B0F0"/>
                </a:solidFill>
              </a:rPr>
              <a:t> </a:t>
            </a:r>
            <a:r>
              <a:rPr lang="pl-PL" dirty="0" err="1">
                <a:solidFill>
                  <a:srgbClr val="FFC000"/>
                </a:solidFill>
              </a:rPr>
              <a:t>App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EAF48-5B5F-47B3-B880-AD34DDEABA9A}"/>
              </a:ext>
            </a:extLst>
          </p:cNvPr>
          <p:cNvGrpSpPr/>
          <p:nvPr/>
        </p:nvGrpSpPr>
        <p:grpSpPr>
          <a:xfrm>
            <a:off x="838200" y="5449824"/>
            <a:ext cx="10253472" cy="862075"/>
            <a:chOff x="838200" y="4876800"/>
            <a:chExt cx="8402515" cy="11840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6FFE09-1548-43C5-94F4-28556E7836B8}"/>
                </a:ext>
              </a:extLst>
            </p:cNvPr>
            <p:cNvSpPr/>
            <p:nvPr/>
          </p:nvSpPr>
          <p:spPr>
            <a:xfrm>
              <a:off x="838200" y="4876800"/>
              <a:ext cx="5788269" cy="1184031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Callout: Left Arrow 4">
              <a:extLst>
                <a:ext uri="{FF2B5EF4-FFF2-40B4-BE49-F238E27FC236}">
                  <a16:creationId xmlns:a16="http://schemas.microsoft.com/office/drawing/2014/main" id="{456FD63E-236D-43DC-BEDB-F7759CD8025E}"/>
                </a:ext>
              </a:extLst>
            </p:cNvPr>
            <p:cNvSpPr/>
            <p:nvPr/>
          </p:nvSpPr>
          <p:spPr>
            <a:xfrm>
              <a:off x="6626469" y="4876800"/>
              <a:ext cx="2614246" cy="1184030"/>
            </a:xfrm>
            <a:prstGeom prst="leftArrowCallou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Export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6B1F29-0D5C-4479-86B6-B502F3B3DB35}"/>
              </a:ext>
            </a:extLst>
          </p:cNvPr>
          <p:cNvGrpSpPr/>
          <p:nvPr/>
        </p:nvGrpSpPr>
        <p:grpSpPr>
          <a:xfrm>
            <a:off x="838200" y="2379786"/>
            <a:ext cx="10253472" cy="3070036"/>
            <a:chOff x="838200" y="2379786"/>
            <a:chExt cx="8402515" cy="24970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18F910-9633-4751-9253-AC905D78714C}"/>
                </a:ext>
              </a:extLst>
            </p:cNvPr>
            <p:cNvSpPr/>
            <p:nvPr/>
          </p:nvSpPr>
          <p:spPr>
            <a:xfrm>
              <a:off x="838200" y="2379786"/>
              <a:ext cx="5788269" cy="249701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Callout: Left Arrow 7">
              <a:extLst>
                <a:ext uri="{FF2B5EF4-FFF2-40B4-BE49-F238E27FC236}">
                  <a16:creationId xmlns:a16="http://schemas.microsoft.com/office/drawing/2014/main" id="{110706D9-5500-4676-A5F7-26C09F9CA125}"/>
                </a:ext>
              </a:extLst>
            </p:cNvPr>
            <p:cNvSpPr/>
            <p:nvPr/>
          </p:nvSpPr>
          <p:spPr>
            <a:xfrm>
              <a:off x="6626469" y="3033287"/>
              <a:ext cx="2614246" cy="1184030"/>
            </a:xfrm>
            <a:prstGeom prst="leftArrowCallou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Komponent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0BB5EE-C5AF-48E1-A415-E38E663CAF51}"/>
              </a:ext>
            </a:extLst>
          </p:cNvPr>
          <p:cNvGrpSpPr/>
          <p:nvPr/>
        </p:nvGrpSpPr>
        <p:grpSpPr>
          <a:xfrm>
            <a:off x="838200" y="1606061"/>
            <a:ext cx="10253472" cy="770735"/>
            <a:chOff x="838200" y="1606061"/>
            <a:chExt cx="8402515" cy="7707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FA97B5-46E5-4ED2-8BE1-1DBAECF2468F}"/>
                </a:ext>
              </a:extLst>
            </p:cNvPr>
            <p:cNvSpPr/>
            <p:nvPr/>
          </p:nvSpPr>
          <p:spPr>
            <a:xfrm>
              <a:off x="838200" y="1606062"/>
              <a:ext cx="5788269" cy="77073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Callout: Left Arrow 9">
              <a:extLst>
                <a:ext uri="{FF2B5EF4-FFF2-40B4-BE49-F238E27FC236}">
                  <a16:creationId xmlns:a16="http://schemas.microsoft.com/office/drawing/2014/main" id="{5BCC0C74-F927-4F2F-93F4-8AD679C0BD24}"/>
                </a:ext>
              </a:extLst>
            </p:cNvPr>
            <p:cNvSpPr/>
            <p:nvPr/>
          </p:nvSpPr>
          <p:spPr>
            <a:xfrm>
              <a:off x="6626469" y="1606061"/>
              <a:ext cx="2614246" cy="770733"/>
            </a:xfrm>
            <a:prstGeom prst="leftArrowCallou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9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20824</TotalTime>
  <Words>777</Words>
  <Application>Microsoft Office PowerPoint</Application>
  <PresentationFormat>Widescreen</PresentationFormat>
  <Paragraphs>189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Consolas</vt:lpstr>
      <vt:lpstr>monaco</vt:lpstr>
      <vt:lpstr>Office Theme</vt:lpstr>
      <vt:lpstr>React.js</vt:lpstr>
      <vt:lpstr>React.js – co to jest?</vt:lpstr>
      <vt:lpstr>Dlaczego React?</vt:lpstr>
      <vt:lpstr>Single page application</vt:lpstr>
      <vt:lpstr>Nasza aplikacja</vt:lpstr>
      <vt:lpstr>Nowy projekt – create-react-app</vt:lpstr>
      <vt:lpstr>JSX</vt:lpstr>
      <vt:lpstr>CSS – UI/UX</vt:lpstr>
      <vt:lpstr>Jak wygląda komponent?</vt:lpstr>
      <vt:lpstr>Importowanie</vt:lpstr>
      <vt:lpstr>Komponenty</vt:lpstr>
      <vt:lpstr>createClass</vt:lpstr>
      <vt:lpstr>ES6 class</vt:lpstr>
      <vt:lpstr>Function</vt:lpstr>
      <vt:lpstr>Arrow function</vt:lpstr>
      <vt:lpstr>Function vs class</vt:lpstr>
      <vt:lpstr>Bootstrapping</vt:lpstr>
      <vt:lpstr>State</vt:lpstr>
      <vt:lpstr>Lifecycle methods</vt:lpstr>
      <vt:lpstr>Hooks</vt:lpstr>
      <vt:lpstr>Binding</vt:lpstr>
      <vt:lpstr>Interpolation(wstawianie)</vt:lpstr>
      <vt:lpstr>Zadanie domowe</vt:lpstr>
      <vt:lpstr>Zagadnienia dodatkowe</vt:lpstr>
      <vt:lpstr>W następnym odcinku: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Vadim Peczyński</dc:creator>
  <cp:lastModifiedBy>Vadim Peczyński</cp:lastModifiedBy>
  <cp:revision>97</cp:revision>
  <dcterms:created xsi:type="dcterms:W3CDTF">2017-09-24T12:08:46Z</dcterms:created>
  <dcterms:modified xsi:type="dcterms:W3CDTF">2021-10-04T09:22:58Z</dcterms:modified>
</cp:coreProperties>
</file>